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4630400" cy="8229600"/>
  <p:notesSz cx="8229600" cy="14630400"/>
  <p:embeddedFontLst>
    <p:embeddedFont>
      <p:font typeface="Inter"/>
      <p:regular r:id="rId37"/>
    </p:embeddedFont>
    <p:embeddedFont>
      <p:font typeface="Inter"/>
      <p:regular r:id="rId38"/>
    </p:embeddedFont>
    <p:embeddedFont>
      <p:font typeface="Inter"/>
      <p:regular r:id="rId39"/>
    </p:embeddedFont>
    <p:embeddedFont>
      <p:font typeface="Inter"/>
      <p:regular r:id="rId40"/>
    </p:embeddedFont>
    <p:embeddedFont>
      <p:font typeface="Inter"/>
      <p:regular r:id="rId41"/>
    </p:embeddedFont>
    <p:embeddedFont>
      <p:font typeface="Inter"/>
      <p:regular r:id="rId42"/>
    </p:embeddedFont>
    <p:embeddedFont>
      <p:font typeface="Inter"/>
      <p:regular r:id="rId43"/>
    </p:embeddedFont>
    <p:embeddedFont>
      <p:font typeface="Inter"/>
      <p:regular r:id="rId4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37" Type="http://schemas.openxmlformats.org/officeDocument/2006/relationships/font" Target="fonts/font1.fntdata"/><Relationship Id="rId38" Type="http://schemas.openxmlformats.org/officeDocument/2006/relationships/font" Target="fonts/font2.fntdata"/><Relationship Id="rId39" Type="http://schemas.openxmlformats.org/officeDocument/2006/relationships/font" Target="fonts/font3.fntdata"/><Relationship Id="rId40" Type="http://schemas.openxmlformats.org/officeDocument/2006/relationships/font" Target="fonts/font4.fntdata"/><Relationship Id="rId41" Type="http://schemas.openxmlformats.org/officeDocument/2006/relationships/font" Target="fonts/font5.fntdata"/><Relationship Id="rId42" Type="http://schemas.openxmlformats.org/officeDocument/2006/relationships/font" Target="fonts/font6.fntdata"/><Relationship Id="rId43" Type="http://schemas.openxmlformats.org/officeDocument/2006/relationships/font" Target="fonts/font7.fntdata"/><Relationship Id="rId4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image" Target="../media/image-11-7.png"/><Relationship Id="rId8" Type="http://schemas.openxmlformats.org/officeDocument/2006/relationships/image" Target="../media/image-11-8.svg"/><Relationship Id="rId9" Type="http://schemas.openxmlformats.org/officeDocument/2006/relationships/slideLayout" Target="../slideLayouts/slideLayout12.xml"/><Relationship Id="rId1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28355"/>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Tầng Ứng Dụng trong Mạng Máy Tính</a:t>
            </a:r>
            <a:endParaRPr lang="en-US" sz="3900" dirty="0"/>
          </a:p>
        </p:txBody>
      </p:sp>
      <p:sp>
        <p:nvSpPr>
          <p:cNvPr id="4" name="Text 1"/>
          <p:cNvSpPr/>
          <p:nvPr/>
        </p:nvSpPr>
        <p:spPr>
          <a:xfrm>
            <a:off x="793790" y="4566166"/>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Khám phá các giao thức và ứng dụng mạng giúp kết nối con người với thế giới số</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95343"/>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2.</a:t>
            </a:r>
            <a:endParaRPr lang="en-US" sz="3900" dirty="0"/>
          </a:p>
        </p:txBody>
      </p:sp>
      <p:sp>
        <p:nvSpPr>
          <p:cNvPr id="4" name="Text 1"/>
          <p:cNvSpPr/>
          <p:nvPr/>
        </p:nvSpPr>
        <p:spPr>
          <a:xfrm>
            <a:off x="6280190" y="2713077"/>
            <a:ext cx="7556421" cy="3721179"/>
          </a:xfrm>
          <a:prstGeom prst="rect">
            <a:avLst/>
          </a:prstGeom>
          <a:noFill/>
          <a:ln/>
        </p:spPr>
        <p:txBody>
          <a:bodyPr wrap="square" lIns="0" tIns="0" rIns="0" bIns="0" rtlCol="0" anchor="t"/>
          <a:lstStyle/>
          <a:p>
            <a:pPr algn="l" indent="0" marL="0">
              <a:lnSpc>
                <a:spcPts val="9750"/>
              </a:lnSpc>
              <a:buNone/>
            </a:pPr>
            <a:r>
              <a:rPr lang="en-US" sz="7800" b="1" dirty="0">
                <a:solidFill>
                  <a:srgbClr val="000066"/>
                </a:solidFill>
                <a:latin typeface="Inter Bold" pitchFamily="34" charset="0"/>
                <a:ea typeface="Inter Bold" pitchFamily="34" charset="-122"/>
                <a:cs typeface="Inter Bold" pitchFamily="34" charset="-120"/>
              </a:rPr>
              <a:t>Các Giao thức Tầng Ứng dụng Phổ biến</a:t>
            </a:r>
            <a:endParaRPr lang="en-US" sz="7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08077"/>
            <a:ext cx="8786574"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Tổng quan Giao thức Tầng Ứng dụng</a:t>
            </a:r>
            <a:endParaRPr lang="en-US" sz="3900" dirty="0"/>
          </a:p>
        </p:txBody>
      </p:sp>
      <p:sp>
        <p:nvSpPr>
          <p:cNvPr id="3" name="Text 1"/>
          <p:cNvSpPr/>
          <p:nvPr/>
        </p:nvSpPr>
        <p:spPr>
          <a:xfrm>
            <a:off x="793790" y="182499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Các giao thức tầng ứng dụng là nền tảng cho mọi hoạt động mạng hàng ngày của chúng ta. Mỗi giao thức được thiết kế cho một mục đích cụ thể:</a:t>
            </a:r>
            <a:endParaRPr lang="en-US" sz="1550" dirty="0"/>
          </a:p>
        </p:txBody>
      </p:sp>
      <p:sp>
        <p:nvSpPr>
          <p:cNvPr id="4" name="Shape 2"/>
          <p:cNvSpPr/>
          <p:nvPr/>
        </p:nvSpPr>
        <p:spPr>
          <a:xfrm>
            <a:off x="793790" y="2683312"/>
            <a:ext cx="6422231" cy="2269927"/>
          </a:xfrm>
          <a:prstGeom prst="roundRect">
            <a:avLst>
              <a:gd name="adj" fmla="val 3672"/>
            </a:avLst>
          </a:prstGeom>
          <a:solidFill>
            <a:srgbClr val="D4E1F7"/>
          </a:solidFill>
          <a:ln w="7620">
            <a:solidFill>
              <a:srgbClr val="BAC7DD"/>
            </a:solidFill>
            <a:prstDash val="solid"/>
          </a:ln>
        </p:spPr>
      </p:sp>
      <p:sp>
        <p:nvSpPr>
          <p:cNvPr id="5" name="Shape 3"/>
          <p:cNvSpPr/>
          <p:nvPr/>
        </p:nvSpPr>
        <p:spPr>
          <a:xfrm>
            <a:off x="999768" y="2889290"/>
            <a:ext cx="595313" cy="595313"/>
          </a:xfrm>
          <a:prstGeom prst="roundRect">
            <a:avLst>
              <a:gd name="adj" fmla="val 15358451"/>
            </a:avLst>
          </a:prstGeom>
          <a:solidFill>
            <a:srgbClr val="1F4E9E"/>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3052882"/>
            <a:ext cx="267891" cy="267891"/>
          </a:xfrm>
          <a:prstGeom prst="rect">
            <a:avLst/>
          </a:prstGeom>
        </p:spPr>
      </p:pic>
      <p:sp>
        <p:nvSpPr>
          <p:cNvPr id="7" name="Text 4"/>
          <p:cNvSpPr/>
          <p:nvPr/>
        </p:nvSpPr>
        <p:spPr>
          <a:xfrm>
            <a:off x="999768" y="368296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HTTP/HTTPS</a:t>
            </a:r>
            <a:endParaRPr lang="en-US" sz="1950" dirty="0"/>
          </a:p>
        </p:txBody>
      </p:sp>
      <p:sp>
        <p:nvSpPr>
          <p:cNvPr id="8" name="Text 5"/>
          <p:cNvSpPr/>
          <p:nvPr/>
        </p:nvSpPr>
        <p:spPr>
          <a:xfrm>
            <a:off x="999768" y="4112181"/>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Giao thức truyền tải siêu văn bản, nền tảng của World Wide Web. Sử dụng cổng 80 (HTTP) và 443 (HTTPS).</a:t>
            </a:r>
            <a:endParaRPr lang="en-US" sz="1550" dirty="0"/>
          </a:p>
        </p:txBody>
      </p:sp>
      <p:sp>
        <p:nvSpPr>
          <p:cNvPr id="9" name="Shape 6"/>
          <p:cNvSpPr/>
          <p:nvPr/>
        </p:nvSpPr>
        <p:spPr>
          <a:xfrm>
            <a:off x="7414379" y="2683312"/>
            <a:ext cx="6422231" cy="2269927"/>
          </a:xfrm>
          <a:prstGeom prst="roundRect">
            <a:avLst>
              <a:gd name="adj" fmla="val 3672"/>
            </a:avLst>
          </a:prstGeom>
          <a:solidFill>
            <a:srgbClr val="D4E1F7"/>
          </a:solidFill>
          <a:ln w="7620">
            <a:solidFill>
              <a:srgbClr val="BAC7DD"/>
            </a:solidFill>
            <a:prstDash val="solid"/>
          </a:ln>
        </p:spPr>
      </p:sp>
      <p:sp>
        <p:nvSpPr>
          <p:cNvPr id="10" name="Shape 7"/>
          <p:cNvSpPr/>
          <p:nvPr/>
        </p:nvSpPr>
        <p:spPr>
          <a:xfrm>
            <a:off x="7620357" y="2889290"/>
            <a:ext cx="595313" cy="595313"/>
          </a:xfrm>
          <a:prstGeom prst="roundRect">
            <a:avLst>
              <a:gd name="adj" fmla="val 15358451"/>
            </a:avLst>
          </a:prstGeom>
          <a:solidFill>
            <a:srgbClr val="1F4E9E"/>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4068" y="3052882"/>
            <a:ext cx="267891" cy="267891"/>
          </a:xfrm>
          <a:prstGeom prst="rect">
            <a:avLst/>
          </a:prstGeom>
        </p:spPr>
      </p:pic>
      <p:sp>
        <p:nvSpPr>
          <p:cNvPr id="12" name="Text 8"/>
          <p:cNvSpPr/>
          <p:nvPr/>
        </p:nvSpPr>
        <p:spPr>
          <a:xfrm>
            <a:off x="7620357" y="368296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FTP</a:t>
            </a:r>
            <a:endParaRPr lang="en-US" sz="1950" dirty="0"/>
          </a:p>
        </p:txBody>
      </p:sp>
      <p:sp>
        <p:nvSpPr>
          <p:cNvPr id="13" name="Text 9"/>
          <p:cNvSpPr/>
          <p:nvPr/>
        </p:nvSpPr>
        <p:spPr>
          <a:xfrm>
            <a:off x="7620357" y="4112181"/>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Giao thức truyền tập tin giữa các máy tính. Sử dụng cổng 21 (điều khiển) và 20 (dữ liệu).</a:t>
            </a:r>
            <a:endParaRPr lang="en-US" sz="1550" dirty="0"/>
          </a:p>
        </p:txBody>
      </p:sp>
      <p:sp>
        <p:nvSpPr>
          <p:cNvPr id="14" name="Shape 10"/>
          <p:cNvSpPr/>
          <p:nvPr/>
        </p:nvSpPr>
        <p:spPr>
          <a:xfrm>
            <a:off x="793790" y="5151596"/>
            <a:ext cx="6422231" cy="2269927"/>
          </a:xfrm>
          <a:prstGeom prst="roundRect">
            <a:avLst>
              <a:gd name="adj" fmla="val 3672"/>
            </a:avLst>
          </a:prstGeom>
          <a:solidFill>
            <a:srgbClr val="D4E1F7"/>
          </a:solidFill>
          <a:ln w="7620">
            <a:solidFill>
              <a:srgbClr val="BAC7DD"/>
            </a:solidFill>
            <a:prstDash val="solid"/>
          </a:ln>
        </p:spPr>
      </p:sp>
      <p:sp>
        <p:nvSpPr>
          <p:cNvPr id="15" name="Shape 11"/>
          <p:cNvSpPr/>
          <p:nvPr/>
        </p:nvSpPr>
        <p:spPr>
          <a:xfrm>
            <a:off x="999768" y="5357574"/>
            <a:ext cx="595313" cy="595313"/>
          </a:xfrm>
          <a:prstGeom prst="roundRect">
            <a:avLst>
              <a:gd name="adj" fmla="val 15358451"/>
            </a:avLst>
          </a:prstGeom>
          <a:solidFill>
            <a:srgbClr val="1F4E9E"/>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479" y="5521166"/>
            <a:ext cx="267891" cy="267891"/>
          </a:xfrm>
          <a:prstGeom prst="rect">
            <a:avLst/>
          </a:prstGeom>
        </p:spPr>
      </p:pic>
      <p:sp>
        <p:nvSpPr>
          <p:cNvPr id="17" name="Text 12"/>
          <p:cNvSpPr/>
          <p:nvPr/>
        </p:nvSpPr>
        <p:spPr>
          <a:xfrm>
            <a:off x="999768" y="615124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SMTP/POP3/IMAP</a:t>
            </a:r>
            <a:endParaRPr lang="en-US" sz="1950" dirty="0"/>
          </a:p>
        </p:txBody>
      </p:sp>
      <p:sp>
        <p:nvSpPr>
          <p:cNvPr id="18" name="Text 13"/>
          <p:cNvSpPr/>
          <p:nvPr/>
        </p:nvSpPr>
        <p:spPr>
          <a:xfrm>
            <a:off x="999768" y="6580465"/>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Các giao thức email: SMTP gửi thư, POP3/IMAP nhận và quản lý thư. Cổng 25, 110, 143.</a:t>
            </a:r>
            <a:endParaRPr lang="en-US" sz="1550" dirty="0"/>
          </a:p>
        </p:txBody>
      </p:sp>
      <p:sp>
        <p:nvSpPr>
          <p:cNvPr id="19" name="Shape 14"/>
          <p:cNvSpPr/>
          <p:nvPr/>
        </p:nvSpPr>
        <p:spPr>
          <a:xfrm>
            <a:off x="7414379" y="5151596"/>
            <a:ext cx="6422231" cy="2269927"/>
          </a:xfrm>
          <a:prstGeom prst="roundRect">
            <a:avLst>
              <a:gd name="adj" fmla="val 3672"/>
            </a:avLst>
          </a:prstGeom>
          <a:solidFill>
            <a:srgbClr val="D4E1F7"/>
          </a:solidFill>
          <a:ln w="7620">
            <a:solidFill>
              <a:srgbClr val="BAC7DD"/>
            </a:solidFill>
            <a:prstDash val="solid"/>
          </a:ln>
        </p:spPr>
      </p:sp>
      <p:sp>
        <p:nvSpPr>
          <p:cNvPr id="20" name="Shape 15"/>
          <p:cNvSpPr/>
          <p:nvPr/>
        </p:nvSpPr>
        <p:spPr>
          <a:xfrm>
            <a:off x="7620357" y="5357574"/>
            <a:ext cx="595313" cy="595313"/>
          </a:xfrm>
          <a:prstGeom prst="roundRect">
            <a:avLst>
              <a:gd name="adj" fmla="val 15358451"/>
            </a:avLst>
          </a:prstGeom>
          <a:solidFill>
            <a:srgbClr val="1F4E9E"/>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4068" y="5521166"/>
            <a:ext cx="267891" cy="267891"/>
          </a:xfrm>
          <a:prstGeom prst="rect">
            <a:avLst/>
          </a:prstGeom>
        </p:spPr>
      </p:pic>
      <p:sp>
        <p:nvSpPr>
          <p:cNvPr id="22" name="Text 16"/>
          <p:cNvSpPr/>
          <p:nvPr/>
        </p:nvSpPr>
        <p:spPr>
          <a:xfrm>
            <a:off x="7620357" y="615124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DNS</a:t>
            </a:r>
            <a:endParaRPr lang="en-US" sz="1950" dirty="0"/>
          </a:p>
        </p:txBody>
      </p:sp>
      <p:sp>
        <p:nvSpPr>
          <p:cNvPr id="23" name="Text 17"/>
          <p:cNvSpPr/>
          <p:nvPr/>
        </p:nvSpPr>
        <p:spPr>
          <a:xfrm>
            <a:off x="7620357" y="6580465"/>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Hệ thống phân giải tên miền, chuyển đổi tên miền thành địa chỉ IP. Cổng 53.</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15540"/>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3.</a:t>
            </a:r>
            <a:endParaRPr lang="en-US" sz="3900" dirty="0"/>
          </a:p>
        </p:txBody>
      </p:sp>
      <p:sp>
        <p:nvSpPr>
          <p:cNvPr id="4" name="Text 1"/>
          <p:cNvSpPr/>
          <p:nvPr/>
        </p:nvSpPr>
        <p:spPr>
          <a:xfrm>
            <a:off x="793790" y="3333274"/>
            <a:ext cx="7556421" cy="2480786"/>
          </a:xfrm>
          <a:prstGeom prst="rect">
            <a:avLst/>
          </a:prstGeom>
          <a:noFill/>
          <a:ln/>
        </p:spPr>
        <p:txBody>
          <a:bodyPr wrap="square" lIns="0" tIns="0" rIns="0" bIns="0" rtlCol="0" anchor="t"/>
          <a:lstStyle/>
          <a:p>
            <a:pPr algn="l" indent="0" marL="0">
              <a:lnSpc>
                <a:spcPts val="9750"/>
              </a:lnSpc>
              <a:buNone/>
            </a:pPr>
            <a:r>
              <a:rPr lang="en-US" sz="7800" b="1" dirty="0">
                <a:solidFill>
                  <a:srgbClr val="000066"/>
                </a:solidFill>
                <a:latin typeface="Inter Bold" pitchFamily="34" charset="0"/>
                <a:ea typeface="Inter Bold" pitchFamily="34" charset="-122"/>
                <a:cs typeface="Inter Bold" pitchFamily="34" charset="-120"/>
              </a:rPr>
              <a:t>HTTP - Giao thức Web</a:t>
            </a:r>
            <a:endParaRPr lang="en-US" sz="7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631150"/>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Giới thiệu về HTTP</a:t>
            </a:r>
            <a:endParaRPr lang="en-US" sz="3900" dirty="0"/>
          </a:p>
        </p:txBody>
      </p:sp>
      <p:pic>
        <p:nvPicPr>
          <p:cNvPr id="3" name="Image 0" descr="preencoded.png">    </p:cNvPr>
          <p:cNvPicPr>
            <a:picLocks noChangeAspect="1"/>
          </p:cNvPicPr>
          <p:nvPr/>
        </p:nvPicPr>
        <p:blipFill>
          <a:blip r:embed="rId1"/>
          <a:stretch>
            <a:fillRect/>
          </a:stretch>
        </p:blipFill>
        <p:spPr>
          <a:xfrm>
            <a:off x="793790" y="1772126"/>
            <a:ext cx="5602962" cy="5602962"/>
          </a:xfrm>
          <a:prstGeom prst="rect">
            <a:avLst/>
          </a:prstGeom>
        </p:spPr>
      </p:pic>
      <p:sp>
        <p:nvSpPr>
          <p:cNvPr id="4" name="Text 1"/>
          <p:cNvSpPr/>
          <p:nvPr/>
        </p:nvSpPr>
        <p:spPr>
          <a:xfrm>
            <a:off x="6888480" y="1747242"/>
            <a:ext cx="4096703" cy="372070"/>
          </a:xfrm>
          <a:prstGeom prst="rect">
            <a:avLst/>
          </a:prstGeom>
          <a:noFill/>
          <a:ln/>
        </p:spPr>
        <p:txBody>
          <a:bodyPr wrap="none" lIns="0" tIns="0" rIns="0" bIns="0" rtlCol="0" anchor="t"/>
          <a:lstStyle/>
          <a:p>
            <a:pPr algn="l" indent="0" marL="0">
              <a:lnSpc>
                <a:spcPts val="2900"/>
              </a:lnSpc>
              <a:buNone/>
            </a:pPr>
            <a:r>
              <a:rPr lang="en-US" sz="2300" b="1" dirty="0">
                <a:solidFill>
                  <a:srgbClr val="000066"/>
                </a:solidFill>
                <a:latin typeface="Inter Bold" pitchFamily="34" charset="0"/>
                <a:ea typeface="Inter Bold" pitchFamily="34" charset="-122"/>
                <a:cs typeface="Inter Bold" pitchFamily="34" charset="-120"/>
              </a:rPr>
              <a:t>HyperText Transfer Protocol</a:t>
            </a:r>
            <a:endParaRPr lang="en-US" sz="2300" dirty="0"/>
          </a:p>
        </p:txBody>
      </p:sp>
      <p:sp>
        <p:nvSpPr>
          <p:cNvPr id="5" name="Text 2"/>
          <p:cNvSpPr/>
          <p:nvPr/>
        </p:nvSpPr>
        <p:spPr>
          <a:xfrm>
            <a:off x="6888480" y="2317671"/>
            <a:ext cx="6955631"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HTTP là giao thức nền tảng của World Wide Web, được phát triển từ những ngày đầu của Internet. Đây là giao thức định nghĩa cách thức trình duyệt và web server giao tiếp với nhau.</a:t>
            </a:r>
            <a:endParaRPr lang="en-US" sz="1550" dirty="0"/>
          </a:p>
        </p:txBody>
      </p:sp>
      <p:sp>
        <p:nvSpPr>
          <p:cNvPr id="6" name="Text 3"/>
          <p:cNvSpPr/>
          <p:nvPr/>
        </p:nvSpPr>
        <p:spPr>
          <a:xfrm>
            <a:off x="6888480" y="3448883"/>
            <a:ext cx="6955631"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Đặc điểm chính:</a:t>
            </a:r>
            <a:endParaRPr lang="en-US" sz="1550" dirty="0"/>
          </a:p>
        </p:txBody>
      </p:sp>
      <p:sp>
        <p:nvSpPr>
          <p:cNvPr id="7" name="Text 4"/>
          <p:cNvSpPr/>
          <p:nvPr/>
        </p:nvSpPr>
        <p:spPr>
          <a:xfrm>
            <a:off x="6888480" y="3945017"/>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Hoạt động theo mô hình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Client/Server</a:t>
            </a:r>
            <a:endParaRPr lang="en-US" sz="1550" dirty="0"/>
          </a:p>
        </p:txBody>
      </p:sp>
      <p:sp>
        <p:nvSpPr>
          <p:cNvPr id="8" name="Text 5"/>
          <p:cNvSpPr/>
          <p:nvPr/>
        </p:nvSpPr>
        <p:spPr>
          <a:xfrm>
            <a:off x="6888480" y="4331970"/>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Sử dụng giao thức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TCP</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để đảm bảo độ tin cậy</a:t>
            </a:r>
            <a:endParaRPr lang="en-US" sz="1550" dirty="0"/>
          </a:p>
        </p:txBody>
      </p:sp>
      <p:sp>
        <p:nvSpPr>
          <p:cNvPr id="9" name="Text 6"/>
          <p:cNvSpPr/>
          <p:nvPr/>
        </p:nvSpPr>
        <p:spPr>
          <a:xfrm>
            <a:off x="6888480" y="4718923"/>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Cổng mặc định: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80</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(HTTP) và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443</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(HTTPS)</a:t>
            </a:r>
            <a:endParaRPr lang="en-US" sz="1550" dirty="0"/>
          </a:p>
        </p:txBody>
      </p:sp>
      <p:sp>
        <p:nvSpPr>
          <p:cNvPr id="10" name="Text 7"/>
          <p:cNvSpPr/>
          <p:nvPr/>
        </p:nvSpPr>
        <p:spPr>
          <a:xfrm>
            <a:off x="6888480" y="5105876"/>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Giao thức văn bản, dễ đọc và debug</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54311"/>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HTTP là Giao thức "Không Trạng Thái"</a:t>
            </a:r>
            <a:endParaRPr lang="en-US" sz="3900" dirty="0"/>
          </a:p>
        </p:txBody>
      </p:sp>
      <p:sp>
        <p:nvSpPr>
          <p:cNvPr id="4" name="Text 1"/>
          <p:cNvSpPr/>
          <p:nvPr/>
        </p:nvSpPr>
        <p:spPr>
          <a:xfrm>
            <a:off x="6280190" y="2692122"/>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Một đặc điểm quan trọng của HTTP là tính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"không trạng thái"</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(stateless). Điều này có nghĩa là web server không lưu trữ bất kỳ thông tin nào về client sau khi hoàn thành một request.</a:t>
            </a:r>
            <a:endParaRPr lang="en-US" sz="1550" dirty="0"/>
          </a:p>
        </p:txBody>
      </p:sp>
      <p:sp>
        <p:nvSpPr>
          <p:cNvPr id="5" name="Text 2"/>
          <p:cNvSpPr/>
          <p:nvPr/>
        </p:nvSpPr>
        <p:spPr>
          <a:xfrm>
            <a:off x="6280190" y="406634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Ưu điểm</a:t>
            </a:r>
            <a:endParaRPr lang="en-US" sz="1950" dirty="0"/>
          </a:p>
        </p:txBody>
      </p:sp>
      <p:sp>
        <p:nvSpPr>
          <p:cNvPr id="6" name="Text 3"/>
          <p:cNvSpPr/>
          <p:nvPr/>
        </p:nvSpPr>
        <p:spPr>
          <a:xfrm>
            <a:off x="6280190" y="4574858"/>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Đơn giản:</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Server không cần quản lý trạng thái phức tạp</a:t>
            </a:r>
            <a:endParaRPr lang="en-US" sz="1550" dirty="0"/>
          </a:p>
        </p:txBody>
      </p:sp>
      <p:sp>
        <p:nvSpPr>
          <p:cNvPr id="7" name="Text 4"/>
          <p:cNvSpPr/>
          <p:nvPr/>
        </p:nvSpPr>
        <p:spPr>
          <a:xfrm>
            <a:off x="6280190" y="5279350"/>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Mở rộng tốt:</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Dễ dàng thêm server mới vào hệ thống</a:t>
            </a:r>
            <a:endParaRPr lang="en-US" sz="1550" dirty="0"/>
          </a:p>
        </p:txBody>
      </p:sp>
      <p:sp>
        <p:nvSpPr>
          <p:cNvPr id="8" name="Text 5"/>
          <p:cNvSpPr/>
          <p:nvPr/>
        </p:nvSpPr>
        <p:spPr>
          <a:xfrm>
            <a:off x="6280190" y="5983843"/>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Hiệu suất:</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Giảm tải bộ nhớ và xử lý</a:t>
            </a:r>
            <a:endParaRPr lang="en-US" sz="1550" dirty="0"/>
          </a:p>
        </p:txBody>
      </p:sp>
      <p:sp>
        <p:nvSpPr>
          <p:cNvPr id="9" name="Text 6"/>
          <p:cNvSpPr/>
          <p:nvPr/>
        </p:nvSpPr>
        <p:spPr>
          <a:xfrm>
            <a:off x="10308074" y="406634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Giải pháp "ghi nhớ"</a:t>
            </a:r>
            <a:endParaRPr lang="en-US" sz="1950" dirty="0"/>
          </a:p>
        </p:txBody>
      </p:sp>
      <p:sp>
        <p:nvSpPr>
          <p:cNvPr id="10" name="Text 7"/>
          <p:cNvSpPr/>
          <p:nvPr/>
        </p:nvSpPr>
        <p:spPr>
          <a:xfrm>
            <a:off x="10308074" y="4574858"/>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Cookie:</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Lưu thông tin trên trình duyệt</a:t>
            </a:r>
            <a:endParaRPr lang="en-US" sz="1550" dirty="0"/>
          </a:p>
        </p:txBody>
      </p:sp>
      <p:sp>
        <p:nvSpPr>
          <p:cNvPr id="11" name="Text 8"/>
          <p:cNvSpPr/>
          <p:nvPr/>
        </p:nvSpPr>
        <p:spPr>
          <a:xfrm>
            <a:off x="10308074" y="5279350"/>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Session:</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Lưu ID phiên trên server</a:t>
            </a:r>
            <a:endParaRPr lang="en-US" sz="1550" dirty="0"/>
          </a:p>
        </p:txBody>
      </p:sp>
      <p:sp>
        <p:nvSpPr>
          <p:cNvPr id="12" name="Text 9"/>
          <p:cNvSpPr/>
          <p:nvPr/>
        </p:nvSpPr>
        <p:spPr>
          <a:xfrm>
            <a:off x="10308074" y="5666303"/>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Authentication:</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Token xác thực người dùng</a:t>
            </a:r>
            <a:endParaRPr lang="en-US" sz="1550" dirty="0"/>
          </a:p>
        </p:txBody>
      </p:sp>
      <p:sp>
        <p:nvSpPr>
          <p:cNvPr id="13" name="Text 10"/>
          <p:cNvSpPr/>
          <p:nvPr/>
        </p:nvSpPr>
        <p:spPr>
          <a:xfrm>
            <a:off x="10308074" y="6370796"/>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Local Storage:</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Lưu trữ dữ liệu lâu dài</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81990" y="602456"/>
            <a:ext cx="8288536" cy="532924"/>
          </a:xfrm>
          <a:prstGeom prst="rect">
            <a:avLst/>
          </a:prstGeom>
          <a:noFill/>
          <a:ln/>
        </p:spPr>
        <p:txBody>
          <a:bodyPr wrap="none" lIns="0" tIns="0" rIns="0" bIns="0" rtlCol="0" anchor="t"/>
          <a:lstStyle/>
          <a:p>
            <a:pPr algn="l" indent="0" marL="0">
              <a:lnSpc>
                <a:spcPts val="4150"/>
              </a:lnSpc>
              <a:buNone/>
            </a:pPr>
            <a:r>
              <a:rPr lang="en-US" sz="3350" b="1" dirty="0">
                <a:solidFill>
                  <a:srgbClr val="000066"/>
                </a:solidFill>
                <a:latin typeface="Inter Bold" pitchFamily="34" charset="0"/>
                <a:ea typeface="Inter Bold" pitchFamily="34" charset="-122"/>
                <a:cs typeface="Inter Bold" pitchFamily="34" charset="-120"/>
              </a:rPr>
              <a:t>Kết nối HTTP: Liên tục vs Không liên tục</a:t>
            </a:r>
            <a:endParaRPr lang="en-US" sz="3350" dirty="0"/>
          </a:p>
        </p:txBody>
      </p:sp>
      <p:sp>
        <p:nvSpPr>
          <p:cNvPr id="3" name="Shape 1"/>
          <p:cNvSpPr/>
          <p:nvPr/>
        </p:nvSpPr>
        <p:spPr>
          <a:xfrm>
            <a:off x="7303770" y="1476375"/>
            <a:ext cx="22860" cy="6150769"/>
          </a:xfrm>
          <a:prstGeom prst="roundRect">
            <a:avLst>
              <a:gd name="adj" fmla="val 313304"/>
            </a:avLst>
          </a:prstGeom>
          <a:solidFill>
            <a:srgbClr val="BAC7DD"/>
          </a:solidFill>
          <a:ln/>
        </p:spPr>
      </p:sp>
      <p:sp>
        <p:nvSpPr>
          <p:cNvPr id="4" name="Shape 2"/>
          <p:cNvSpPr/>
          <p:nvPr/>
        </p:nvSpPr>
        <p:spPr>
          <a:xfrm>
            <a:off x="659130" y="1476375"/>
            <a:ext cx="6633210" cy="2738676"/>
          </a:xfrm>
          <a:prstGeom prst="roundRect">
            <a:avLst>
              <a:gd name="adj" fmla="val 2615"/>
            </a:avLst>
          </a:prstGeom>
          <a:solidFill>
            <a:srgbClr val="D4E1F7"/>
          </a:solidFill>
          <a:ln w="7620">
            <a:solidFill>
              <a:srgbClr val="BAC7DD"/>
            </a:solidFill>
            <a:prstDash val="solid"/>
          </a:ln>
        </p:spPr>
      </p:sp>
      <p:sp>
        <p:nvSpPr>
          <p:cNvPr id="5" name="Text 3"/>
          <p:cNvSpPr/>
          <p:nvPr/>
        </p:nvSpPr>
        <p:spPr>
          <a:xfrm>
            <a:off x="3041690" y="1654493"/>
            <a:ext cx="4080153" cy="319683"/>
          </a:xfrm>
          <a:prstGeom prst="rect">
            <a:avLst/>
          </a:prstGeom>
          <a:noFill/>
          <a:ln/>
        </p:spPr>
        <p:txBody>
          <a:bodyPr wrap="none" lIns="0" tIns="0" rIns="0" bIns="0" rtlCol="0" anchor="t"/>
          <a:lstStyle/>
          <a:p>
            <a:pPr algn="r" indent="0" marL="0">
              <a:lnSpc>
                <a:spcPts val="2500"/>
              </a:lnSpc>
              <a:buNone/>
            </a:pPr>
            <a:r>
              <a:rPr lang="en-US" sz="2000" b="1" dirty="0">
                <a:solidFill>
                  <a:srgbClr val="000066"/>
                </a:solidFill>
                <a:latin typeface="Inter Bold" pitchFamily="34" charset="0"/>
                <a:ea typeface="Inter Bold" pitchFamily="34" charset="-122"/>
                <a:cs typeface="Inter Bold" pitchFamily="34" charset="-120"/>
              </a:rPr>
              <a:t>HTTP 1.0 - Kết nối Không liên tục</a:t>
            </a:r>
            <a:endParaRPr lang="en-US" sz="2000" dirty="0"/>
          </a:p>
        </p:txBody>
      </p:sp>
      <p:sp>
        <p:nvSpPr>
          <p:cNvPr id="6" name="Text 4"/>
          <p:cNvSpPr/>
          <p:nvPr/>
        </p:nvSpPr>
        <p:spPr>
          <a:xfrm>
            <a:off x="837248" y="2076450"/>
            <a:ext cx="6284595" cy="545544"/>
          </a:xfrm>
          <a:prstGeom prst="rect">
            <a:avLst/>
          </a:prstGeom>
          <a:noFill/>
          <a:ln/>
        </p:spPr>
        <p:txBody>
          <a:bodyPr wrap="square" lIns="0" tIns="0" rIns="0" bIns="0" rtlCol="0" anchor="t"/>
          <a:lstStyle/>
          <a:p>
            <a:pPr algn="r" indent="0" marL="0">
              <a:lnSpc>
                <a:spcPts val="2100"/>
              </a:lnSpc>
              <a:buNone/>
            </a:pPr>
            <a:r>
              <a:rPr lang="en-US" sz="1300" dirty="0">
                <a:solidFill>
                  <a:srgbClr val="000066"/>
                </a:solidFill>
                <a:latin typeface="Inter" pitchFamily="34" charset="0"/>
                <a:ea typeface="Inter" pitchFamily="34" charset="-122"/>
                <a:cs typeface="Inter" pitchFamily="34" charset="-120"/>
              </a:rPr>
              <a:t>Mỗi cặp request/response tạo một kết nối TCP riêng biệt. Sau khi nhận được response, kết nối bị đóng ngay lập tức.</a:t>
            </a:r>
            <a:endParaRPr lang="en-US" sz="1300" dirty="0"/>
          </a:p>
        </p:txBody>
      </p:sp>
      <p:sp>
        <p:nvSpPr>
          <p:cNvPr id="7" name="Text 5"/>
          <p:cNvSpPr/>
          <p:nvPr/>
        </p:nvSpPr>
        <p:spPr>
          <a:xfrm>
            <a:off x="837248" y="2724269"/>
            <a:ext cx="6284595" cy="272772"/>
          </a:xfrm>
          <a:prstGeom prst="rect">
            <a:avLst/>
          </a:prstGeom>
          <a:noFill/>
          <a:ln/>
        </p:spPr>
        <p:txBody>
          <a:bodyPr wrap="none" lIns="0" tIns="0" rIns="0" bIns="0" rtlCol="0" anchor="t"/>
          <a:lstStyle/>
          <a:p>
            <a:pPr algn="r" indent="0" marL="0">
              <a:lnSpc>
                <a:spcPts val="2100"/>
              </a:lnSpc>
              <a:buNone/>
            </a:pPr>
            <a:r>
              <a:rPr lang="en-US" sz="1300" b="1" dirty="0">
                <a:solidFill>
                  <a:srgbClr val="000066"/>
                </a:solidFill>
                <a:latin typeface="Inter" pitchFamily="34" charset="0"/>
                <a:ea typeface="Inter" pitchFamily="34" charset="-122"/>
                <a:cs typeface="Inter" pitchFamily="34" charset="-120"/>
              </a:rPr>
              <a:t>Nhược điểm:</a:t>
            </a:r>
            <a:endParaRPr lang="en-US" sz="1300" dirty="0"/>
          </a:p>
        </p:txBody>
      </p:sp>
      <p:sp>
        <p:nvSpPr>
          <p:cNvPr id="8" name="Text 6"/>
          <p:cNvSpPr/>
          <p:nvPr/>
        </p:nvSpPr>
        <p:spPr>
          <a:xfrm>
            <a:off x="837248" y="3099316"/>
            <a:ext cx="6284595" cy="272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66"/>
                </a:solidFill>
                <a:latin typeface="Inter" pitchFamily="34" charset="0"/>
                <a:ea typeface="Inter" pitchFamily="34" charset="-122"/>
                <a:cs typeface="Inter" pitchFamily="34" charset="-120"/>
              </a:rPr>
              <a:t>Tốn thời gian thiết lập kết nối (TCP handshake)</a:t>
            </a:r>
            <a:endParaRPr lang="en-US" sz="1300" dirty="0"/>
          </a:p>
        </p:txBody>
      </p:sp>
      <p:sp>
        <p:nvSpPr>
          <p:cNvPr id="9" name="Text 7"/>
          <p:cNvSpPr/>
          <p:nvPr/>
        </p:nvSpPr>
        <p:spPr>
          <a:xfrm>
            <a:off x="837248" y="3431738"/>
            <a:ext cx="6284595" cy="272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66"/>
                </a:solidFill>
                <a:latin typeface="Inter" pitchFamily="34" charset="0"/>
                <a:ea typeface="Inter" pitchFamily="34" charset="-122"/>
                <a:cs typeface="Inter" pitchFamily="34" charset="-120"/>
              </a:rPr>
              <a:t>Tải trang chậm khi có nhiều tài nguyên</a:t>
            </a:r>
            <a:endParaRPr lang="en-US" sz="1300" dirty="0"/>
          </a:p>
        </p:txBody>
      </p:sp>
      <p:sp>
        <p:nvSpPr>
          <p:cNvPr id="10" name="Text 8"/>
          <p:cNvSpPr/>
          <p:nvPr/>
        </p:nvSpPr>
        <p:spPr>
          <a:xfrm>
            <a:off x="837248" y="3764161"/>
            <a:ext cx="6284595" cy="272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66"/>
                </a:solidFill>
                <a:latin typeface="Inter" pitchFamily="34" charset="0"/>
                <a:ea typeface="Inter" pitchFamily="34" charset="-122"/>
                <a:cs typeface="Inter" pitchFamily="34" charset="-120"/>
              </a:rPr>
              <a:t>Lãng phí băng thông và tài nguyên hệ thống</a:t>
            </a:r>
            <a:endParaRPr lang="en-US" sz="1300" dirty="0"/>
          </a:p>
        </p:txBody>
      </p:sp>
      <p:sp>
        <p:nvSpPr>
          <p:cNvPr id="11" name="Shape 9"/>
          <p:cNvSpPr/>
          <p:nvPr/>
        </p:nvSpPr>
        <p:spPr>
          <a:xfrm>
            <a:off x="7338060" y="4556046"/>
            <a:ext cx="6633210" cy="3071098"/>
          </a:xfrm>
          <a:prstGeom prst="rect">
            <a:avLst/>
          </a:prstGeom>
          <a:solidFill>
            <a:srgbClr val="D4E1F7"/>
          </a:solidFill>
          <a:ln w="7620">
            <a:solidFill>
              <a:srgbClr val="BAC7DD"/>
            </a:solidFill>
            <a:prstDash val="solid"/>
          </a:ln>
        </p:spPr>
      </p:sp>
      <p:sp>
        <p:nvSpPr>
          <p:cNvPr id="12" name="Text 10"/>
          <p:cNvSpPr/>
          <p:nvPr/>
        </p:nvSpPr>
        <p:spPr>
          <a:xfrm>
            <a:off x="7508558" y="4734163"/>
            <a:ext cx="3196590" cy="319683"/>
          </a:xfrm>
          <a:prstGeom prst="rect">
            <a:avLst/>
          </a:prstGeom>
          <a:noFill/>
          <a:ln/>
        </p:spPr>
        <p:txBody>
          <a:bodyPr wrap="none" lIns="0" tIns="0" rIns="0" bIns="0" rtlCol="0" anchor="t"/>
          <a:lstStyle/>
          <a:p>
            <a:pPr algn="l" indent="0" marL="0">
              <a:lnSpc>
                <a:spcPts val="2500"/>
              </a:lnSpc>
              <a:buNone/>
            </a:pPr>
            <a:r>
              <a:rPr lang="en-US" sz="2000" b="1" dirty="0">
                <a:solidFill>
                  <a:srgbClr val="000066"/>
                </a:solidFill>
                <a:latin typeface="Inter Bold" pitchFamily="34" charset="0"/>
                <a:ea typeface="Inter Bold" pitchFamily="34" charset="-122"/>
                <a:cs typeface="Inter Bold" pitchFamily="34" charset="-120"/>
              </a:rPr>
              <a:t>HTTP 1.1 - Kết nối Liên tục</a:t>
            </a:r>
            <a:endParaRPr lang="en-US" sz="2000" dirty="0"/>
          </a:p>
        </p:txBody>
      </p:sp>
      <p:sp>
        <p:nvSpPr>
          <p:cNvPr id="13" name="Text 11"/>
          <p:cNvSpPr/>
          <p:nvPr/>
        </p:nvSpPr>
        <p:spPr>
          <a:xfrm>
            <a:off x="7508558" y="5156121"/>
            <a:ext cx="6284595" cy="545544"/>
          </a:xfrm>
          <a:prstGeom prst="rect">
            <a:avLst/>
          </a:prstGeom>
          <a:noFill/>
          <a:ln/>
        </p:spPr>
        <p:txBody>
          <a:bodyPr wrap="square" lIns="0" tIns="0" rIns="0" bIns="0" rtlCol="0" anchor="t"/>
          <a:lstStyle/>
          <a:p>
            <a:pPr algn="l" indent="0" marL="0">
              <a:lnSpc>
                <a:spcPts val="2100"/>
              </a:lnSpc>
              <a:buNone/>
            </a:pPr>
            <a:r>
              <a:rPr lang="en-US" sz="1300" dirty="0">
                <a:solidFill>
                  <a:srgbClr val="000066"/>
                </a:solidFill>
                <a:latin typeface="Inter" pitchFamily="34" charset="0"/>
                <a:ea typeface="Inter" pitchFamily="34" charset="-122"/>
                <a:cs typeface="Inter" pitchFamily="34" charset="-120"/>
              </a:rPr>
              <a:t>Một kết nối TCP có thể được tái sử dụng cho nhiều cặp request/response. Kết nối chỉ đóng khi không còn hoạt động hoặc khi một bên yêu cầu.</a:t>
            </a:r>
            <a:endParaRPr lang="en-US" sz="1300" dirty="0"/>
          </a:p>
        </p:txBody>
      </p:sp>
      <p:sp>
        <p:nvSpPr>
          <p:cNvPr id="14" name="Text 12"/>
          <p:cNvSpPr/>
          <p:nvPr/>
        </p:nvSpPr>
        <p:spPr>
          <a:xfrm>
            <a:off x="7508558" y="5803940"/>
            <a:ext cx="6284595" cy="272772"/>
          </a:xfrm>
          <a:prstGeom prst="rect">
            <a:avLst/>
          </a:prstGeom>
          <a:noFill/>
          <a:ln/>
        </p:spPr>
        <p:txBody>
          <a:bodyPr wrap="none" lIns="0" tIns="0" rIns="0" bIns="0" rtlCol="0" anchor="t"/>
          <a:lstStyle/>
          <a:p>
            <a:pPr algn="l" indent="0" marL="0">
              <a:lnSpc>
                <a:spcPts val="2100"/>
              </a:lnSpc>
              <a:buNone/>
            </a:pPr>
            <a:r>
              <a:rPr lang="en-US" sz="1300" b="1" dirty="0">
                <a:solidFill>
                  <a:srgbClr val="000066"/>
                </a:solidFill>
                <a:latin typeface="Inter" pitchFamily="34" charset="0"/>
                <a:ea typeface="Inter" pitchFamily="34" charset="-122"/>
                <a:cs typeface="Inter" pitchFamily="34" charset="-120"/>
              </a:rPr>
              <a:t>Ưu điểm:</a:t>
            </a:r>
            <a:endParaRPr lang="en-US" sz="1300" dirty="0"/>
          </a:p>
        </p:txBody>
      </p:sp>
      <p:sp>
        <p:nvSpPr>
          <p:cNvPr id="15" name="Text 13"/>
          <p:cNvSpPr/>
          <p:nvPr/>
        </p:nvSpPr>
        <p:spPr>
          <a:xfrm>
            <a:off x="7508558" y="6178987"/>
            <a:ext cx="6284595" cy="272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66"/>
                </a:solidFill>
                <a:latin typeface="Inter" pitchFamily="34" charset="0"/>
                <a:ea typeface="Inter" pitchFamily="34" charset="-122"/>
                <a:cs typeface="Inter" pitchFamily="34" charset="-120"/>
              </a:rPr>
              <a:t>Giảm thiểu overhead của TCP handshake</a:t>
            </a:r>
            <a:endParaRPr lang="en-US" sz="1300" dirty="0"/>
          </a:p>
        </p:txBody>
      </p:sp>
      <p:sp>
        <p:nvSpPr>
          <p:cNvPr id="16" name="Text 14"/>
          <p:cNvSpPr/>
          <p:nvPr/>
        </p:nvSpPr>
        <p:spPr>
          <a:xfrm>
            <a:off x="7508558" y="6511409"/>
            <a:ext cx="6284595" cy="272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66"/>
                </a:solidFill>
                <a:latin typeface="Inter" pitchFamily="34" charset="0"/>
                <a:ea typeface="Inter" pitchFamily="34" charset="-122"/>
                <a:cs typeface="Inter" pitchFamily="34" charset="-120"/>
              </a:rPr>
              <a:t>Tăng tốc độ tải trang đáng kể</a:t>
            </a:r>
            <a:endParaRPr lang="en-US" sz="1300" dirty="0"/>
          </a:p>
        </p:txBody>
      </p:sp>
      <p:sp>
        <p:nvSpPr>
          <p:cNvPr id="17" name="Text 15"/>
          <p:cNvSpPr/>
          <p:nvPr/>
        </p:nvSpPr>
        <p:spPr>
          <a:xfrm>
            <a:off x="7508558" y="6843832"/>
            <a:ext cx="6284595" cy="272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66"/>
                </a:solidFill>
                <a:latin typeface="Inter" pitchFamily="34" charset="0"/>
                <a:ea typeface="Inter" pitchFamily="34" charset="-122"/>
                <a:cs typeface="Inter" pitchFamily="34" charset="-120"/>
              </a:rPr>
              <a:t>Giảm tải cho server và mạng</a:t>
            </a:r>
            <a:endParaRPr lang="en-US" sz="1300" dirty="0"/>
          </a:p>
        </p:txBody>
      </p:sp>
      <p:sp>
        <p:nvSpPr>
          <p:cNvPr id="18" name="Text 16"/>
          <p:cNvSpPr/>
          <p:nvPr/>
        </p:nvSpPr>
        <p:spPr>
          <a:xfrm>
            <a:off x="7508558" y="7176254"/>
            <a:ext cx="6284595" cy="272772"/>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000066"/>
                </a:solidFill>
                <a:latin typeface="Inter" pitchFamily="34" charset="0"/>
                <a:ea typeface="Inter" pitchFamily="34" charset="-122"/>
                <a:cs typeface="Inter" pitchFamily="34" charset="-120"/>
              </a:rPr>
              <a:t>Hỗ trợ pipelining (gửi nhiều request cùng lúc)</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210747"/>
            <a:ext cx="7432596"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Cấu trúc Bản tin HTTP Request</a:t>
            </a:r>
            <a:endParaRPr lang="en-US" sz="3900" dirty="0"/>
          </a:p>
        </p:txBody>
      </p:sp>
      <p:sp>
        <p:nvSpPr>
          <p:cNvPr id="3" name="Text 1"/>
          <p:cNvSpPr/>
          <p:nvPr/>
        </p:nvSpPr>
        <p:spPr>
          <a:xfrm>
            <a:off x="793790" y="2227659"/>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Bản tin HTTP Request được gửi từ client đến server, bao gồm các thành phần sau:</a:t>
            </a:r>
            <a:endParaRPr lang="en-US" sz="1550" dirty="0"/>
          </a:p>
        </p:txBody>
      </p:sp>
      <p:sp>
        <p:nvSpPr>
          <p:cNvPr id="4" name="Shape 2"/>
          <p:cNvSpPr/>
          <p:nvPr/>
        </p:nvSpPr>
        <p:spPr>
          <a:xfrm>
            <a:off x="793790" y="2768441"/>
            <a:ext cx="13042821" cy="1885355"/>
          </a:xfrm>
          <a:prstGeom prst="roundRect">
            <a:avLst>
              <a:gd name="adj" fmla="val 4421"/>
            </a:avLst>
          </a:prstGeom>
          <a:solidFill>
            <a:srgbClr val="F2F2F2"/>
          </a:solidFill>
          <a:ln/>
        </p:spPr>
      </p:sp>
      <p:sp>
        <p:nvSpPr>
          <p:cNvPr id="5" name="Shape 3"/>
          <p:cNvSpPr/>
          <p:nvPr/>
        </p:nvSpPr>
        <p:spPr>
          <a:xfrm>
            <a:off x="783908" y="2768441"/>
            <a:ext cx="13062585" cy="1885355"/>
          </a:xfrm>
          <a:prstGeom prst="roundRect">
            <a:avLst>
              <a:gd name="adj" fmla="val 1579"/>
            </a:avLst>
          </a:prstGeom>
          <a:solidFill>
            <a:srgbClr val="F2F2F2"/>
          </a:solidFill>
          <a:ln/>
        </p:spPr>
      </p:sp>
      <p:sp>
        <p:nvSpPr>
          <p:cNvPr id="6" name="Text 4"/>
          <p:cNvSpPr/>
          <p:nvPr/>
        </p:nvSpPr>
        <p:spPr>
          <a:xfrm>
            <a:off x="982266" y="2917269"/>
            <a:ext cx="12665869" cy="1587698"/>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GET /english/index.html HTTP/1.1</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Host: www.ptit.edu.vn</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Connection: close</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User-Agent: Mozilla/4.0</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Accept-Language: en</a:t>
            </a:r>
            <a:endParaRPr lang="en-US" sz="1550" dirty="0"/>
          </a:p>
        </p:txBody>
      </p:sp>
      <p:sp>
        <p:nvSpPr>
          <p:cNvPr id="7" name="Shape 5"/>
          <p:cNvSpPr/>
          <p:nvPr/>
        </p:nvSpPr>
        <p:spPr>
          <a:xfrm>
            <a:off x="793790" y="4877038"/>
            <a:ext cx="4215289" cy="2141815"/>
          </a:xfrm>
          <a:prstGeom prst="roundRect">
            <a:avLst>
              <a:gd name="adj" fmla="val 5123"/>
            </a:avLst>
          </a:prstGeom>
          <a:solidFill>
            <a:srgbClr val="FFFFFF"/>
          </a:solidFill>
          <a:ln w="22860">
            <a:solidFill>
              <a:srgbClr val="BAC7DD"/>
            </a:solidFill>
            <a:prstDash val="solid"/>
          </a:ln>
        </p:spPr>
      </p:sp>
      <p:sp>
        <p:nvSpPr>
          <p:cNvPr id="8" name="Shape 6"/>
          <p:cNvSpPr/>
          <p:nvPr/>
        </p:nvSpPr>
        <p:spPr>
          <a:xfrm>
            <a:off x="770930" y="4877038"/>
            <a:ext cx="91440" cy="2141815"/>
          </a:xfrm>
          <a:prstGeom prst="roundRect">
            <a:avLst>
              <a:gd name="adj" fmla="val 91163"/>
            </a:avLst>
          </a:prstGeom>
          <a:solidFill>
            <a:srgbClr val="1F4E9E"/>
          </a:solidFill>
          <a:ln/>
        </p:spPr>
      </p:sp>
      <p:sp>
        <p:nvSpPr>
          <p:cNvPr id="9" name="Text 7"/>
          <p:cNvSpPr/>
          <p:nvPr/>
        </p:nvSpPr>
        <p:spPr>
          <a:xfrm>
            <a:off x="1083588" y="509825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Request Line</a:t>
            </a:r>
            <a:endParaRPr lang="en-US" sz="1950" dirty="0"/>
          </a:p>
        </p:txBody>
      </p:sp>
      <p:sp>
        <p:nvSpPr>
          <p:cNvPr id="10" name="Text 8"/>
          <p:cNvSpPr/>
          <p:nvPr/>
        </p:nvSpPr>
        <p:spPr>
          <a:xfrm>
            <a:off x="1083588" y="5527477"/>
            <a:ext cx="3704273" cy="127015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GET /english/index.html HTTP/1.1</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Bao gồm phương thức (GET, POST, PUT...), đường dẫn tài nguyên, và phiên bản HTTP.</a:t>
            </a:r>
            <a:endParaRPr lang="en-US" sz="1550" dirty="0"/>
          </a:p>
        </p:txBody>
      </p:sp>
      <p:sp>
        <p:nvSpPr>
          <p:cNvPr id="11" name="Shape 9"/>
          <p:cNvSpPr/>
          <p:nvPr/>
        </p:nvSpPr>
        <p:spPr>
          <a:xfrm>
            <a:off x="5207437" y="4877038"/>
            <a:ext cx="4215408" cy="2141815"/>
          </a:xfrm>
          <a:prstGeom prst="roundRect">
            <a:avLst>
              <a:gd name="adj" fmla="val 5123"/>
            </a:avLst>
          </a:prstGeom>
          <a:solidFill>
            <a:srgbClr val="FFFFFF"/>
          </a:solidFill>
          <a:ln w="22860">
            <a:solidFill>
              <a:srgbClr val="BAC7DD"/>
            </a:solidFill>
            <a:prstDash val="solid"/>
          </a:ln>
        </p:spPr>
      </p:sp>
      <p:sp>
        <p:nvSpPr>
          <p:cNvPr id="12" name="Shape 10"/>
          <p:cNvSpPr/>
          <p:nvPr/>
        </p:nvSpPr>
        <p:spPr>
          <a:xfrm>
            <a:off x="5184577" y="4877038"/>
            <a:ext cx="91440" cy="2141815"/>
          </a:xfrm>
          <a:prstGeom prst="roundRect">
            <a:avLst>
              <a:gd name="adj" fmla="val 91163"/>
            </a:avLst>
          </a:prstGeom>
          <a:solidFill>
            <a:srgbClr val="1F4E9E"/>
          </a:solidFill>
          <a:ln/>
        </p:spPr>
      </p:sp>
      <p:sp>
        <p:nvSpPr>
          <p:cNvPr id="13" name="Text 11"/>
          <p:cNvSpPr/>
          <p:nvPr/>
        </p:nvSpPr>
        <p:spPr>
          <a:xfrm>
            <a:off x="5497235" y="509825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Header Fields</a:t>
            </a:r>
            <a:endParaRPr lang="en-US" sz="1950" dirty="0"/>
          </a:p>
        </p:txBody>
      </p:sp>
      <p:sp>
        <p:nvSpPr>
          <p:cNvPr id="14" name="Text 12"/>
          <p:cNvSpPr/>
          <p:nvPr/>
        </p:nvSpPr>
        <p:spPr>
          <a:xfrm>
            <a:off x="5497235" y="5527477"/>
            <a:ext cx="3704392" cy="127015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Host, Connection, User-Agent...</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Các trường tiêu đề cung cấp thông tin bổ sung về request như tên miền, loại trình duyệt, ngôn ngữ ưa thích.</a:t>
            </a:r>
            <a:endParaRPr lang="en-US" sz="1550" dirty="0"/>
          </a:p>
        </p:txBody>
      </p:sp>
      <p:sp>
        <p:nvSpPr>
          <p:cNvPr id="15" name="Shape 13"/>
          <p:cNvSpPr/>
          <p:nvPr/>
        </p:nvSpPr>
        <p:spPr>
          <a:xfrm>
            <a:off x="9621203" y="4877038"/>
            <a:ext cx="4215289" cy="2141815"/>
          </a:xfrm>
          <a:prstGeom prst="roundRect">
            <a:avLst>
              <a:gd name="adj" fmla="val 5123"/>
            </a:avLst>
          </a:prstGeom>
          <a:solidFill>
            <a:srgbClr val="FFFFFF"/>
          </a:solidFill>
          <a:ln w="22860">
            <a:solidFill>
              <a:srgbClr val="BAC7DD"/>
            </a:solidFill>
            <a:prstDash val="solid"/>
          </a:ln>
        </p:spPr>
      </p:sp>
      <p:sp>
        <p:nvSpPr>
          <p:cNvPr id="16" name="Shape 14"/>
          <p:cNvSpPr/>
          <p:nvPr/>
        </p:nvSpPr>
        <p:spPr>
          <a:xfrm>
            <a:off x="9598343" y="4877038"/>
            <a:ext cx="91440" cy="2141815"/>
          </a:xfrm>
          <a:prstGeom prst="roundRect">
            <a:avLst>
              <a:gd name="adj" fmla="val 91163"/>
            </a:avLst>
          </a:prstGeom>
          <a:solidFill>
            <a:srgbClr val="1F4E9E"/>
          </a:solidFill>
          <a:ln/>
        </p:spPr>
      </p:sp>
      <p:sp>
        <p:nvSpPr>
          <p:cNvPr id="17" name="Text 15"/>
          <p:cNvSpPr/>
          <p:nvPr/>
        </p:nvSpPr>
        <p:spPr>
          <a:xfrm>
            <a:off x="9911001" y="509825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Body (Optional)</a:t>
            </a:r>
            <a:endParaRPr lang="en-US" sz="1950" dirty="0"/>
          </a:p>
        </p:txBody>
      </p:sp>
      <p:sp>
        <p:nvSpPr>
          <p:cNvPr id="18" name="Text 16"/>
          <p:cNvSpPr/>
          <p:nvPr/>
        </p:nvSpPr>
        <p:spPr>
          <a:xfrm>
            <a:off x="9911001" y="5527477"/>
            <a:ext cx="3704273"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Chứa dữ liệu gửi lên server (thường dùng với POST, PUT). Ví dụ: dữ liệu form, file upload.</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051917"/>
            <a:ext cx="7833003"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Cấu trúc Bản tin HTTP Response</a:t>
            </a:r>
            <a:endParaRPr lang="en-US" sz="3900" dirty="0"/>
          </a:p>
        </p:txBody>
      </p:sp>
      <p:sp>
        <p:nvSpPr>
          <p:cNvPr id="3" name="Text 1"/>
          <p:cNvSpPr/>
          <p:nvPr/>
        </p:nvSpPr>
        <p:spPr>
          <a:xfrm>
            <a:off x="793790" y="2068830"/>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Bản tin HTTP Response được gửi từ server về client, bao gồm:</a:t>
            </a:r>
            <a:endParaRPr lang="en-US" sz="1550" dirty="0"/>
          </a:p>
        </p:txBody>
      </p:sp>
      <p:sp>
        <p:nvSpPr>
          <p:cNvPr id="4" name="Shape 2"/>
          <p:cNvSpPr/>
          <p:nvPr/>
        </p:nvSpPr>
        <p:spPr>
          <a:xfrm>
            <a:off x="793790" y="2609612"/>
            <a:ext cx="13042821" cy="2520434"/>
          </a:xfrm>
          <a:prstGeom prst="roundRect">
            <a:avLst>
              <a:gd name="adj" fmla="val 3307"/>
            </a:avLst>
          </a:prstGeom>
          <a:solidFill>
            <a:srgbClr val="F2F2F2"/>
          </a:solidFill>
          <a:ln/>
        </p:spPr>
      </p:sp>
      <p:sp>
        <p:nvSpPr>
          <p:cNvPr id="5" name="Shape 3"/>
          <p:cNvSpPr/>
          <p:nvPr/>
        </p:nvSpPr>
        <p:spPr>
          <a:xfrm>
            <a:off x="783908" y="2609612"/>
            <a:ext cx="13062585" cy="2520434"/>
          </a:xfrm>
          <a:prstGeom prst="roundRect">
            <a:avLst>
              <a:gd name="adj" fmla="val 1181"/>
            </a:avLst>
          </a:prstGeom>
          <a:solidFill>
            <a:srgbClr val="F2F2F2"/>
          </a:solidFill>
          <a:ln/>
        </p:spPr>
      </p:sp>
      <p:sp>
        <p:nvSpPr>
          <p:cNvPr id="6" name="Text 4"/>
          <p:cNvSpPr/>
          <p:nvPr/>
        </p:nvSpPr>
        <p:spPr>
          <a:xfrm>
            <a:off x="982266" y="2758440"/>
            <a:ext cx="12665869" cy="2222778"/>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HTTP/1.1 200 OK</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Connection: close</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Date: Thu, 01 Dec 2011 11:00:15 GMT</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Server: Apache/1.3.0</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Last-Modified: 14 Nov 2011</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Content-Length: 8611</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Content-Type: text/html</a:t>
            </a:r>
            <a:endParaRPr lang="en-US" sz="1550" dirty="0"/>
          </a:p>
        </p:txBody>
      </p:sp>
      <p:sp>
        <p:nvSpPr>
          <p:cNvPr id="7" name="Shape 5"/>
          <p:cNvSpPr/>
          <p:nvPr/>
        </p:nvSpPr>
        <p:spPr>
          <a:xfrm>
            <a:off x="793790" y="5353288"/>
            <a:ext cx="4215289" cy="1824276"/>
          </a:xfrm>
          <a:prstGeom prst="roundRect">
            <a:avLst>
              <a:gd name="adj" fmla="val 6015"/>
            </a:avLst>
          </a:prstGeom>
          <a:solidFill>
            <a:srgbClr val="FFFFFF"/>
          </a:solidFill>
          <a:ln w="22860">
            <a:solidFill>
              <a:srgbClr val="BAC7DD"/>
            </a:solidFill>
            <a:prstDash val="solid"/>
          </a:ln>
        </p:spPr>
      </p:sp>
      <p:sp>
        <p:nvSpPr>
          <p:cNvPr id="8" name="Shape 6"/>
          <p:cNvSpPr/>
          <p:nvPr/>
        </p:nvSpPr>
        <p:spPr>
          <a:xfrm>
            <a:off x="770930" y="5353288"/>
            <a:ext cx="91440" cy="1824276"/>
          </a:xfrm>
          <a:prstGeom prst="roundRect">
            <a:avLst>
              <a:gd name="adj" fmla="val 91163"/>
            </a:avLst>
          </a:prstGeom>
          <a:solidFill>
            <a:srgbClr val="1F4E9E"/>
          </a:solidFill>
          <a:ln/>
        </p:spPr>
      </p:sp>
      <p:sp>
        <p:nvSpPr>
          <p:cNvPr id="9" name="Text 7"/>
          <p:cNvSpPr/>
          <p:nvPr/>
        </p:nvSpPr>
        <p:spPr>
          <a:xfrm>
            <a:off x="1083588" y="557450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Status Line</a:t>
            </a:r>
            <a:endParaRPr lang="en-US" sz="1950" dirty="0"/>
          </a:p>
        </p:txBody>
      </p:sp>
      <p:sp>
        <p:nvSpPr>
          <p:cNvPr id="10" name="Text 8"/>
          <p:cNvSpPr/>
          <p:nvPr/>
        </p:nvSpPr>
        <p:spPr>
          <a:xfrm>
            <a:off x="1083588" y="6003727"/>
            <a:ext cx="3704273" cy="95261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HTTP/1.1 200 OK</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Phiên bản HTTP, mã trạng thái (status code), và mô tả ngắn gọn về trạng thái.</a:t>
            </a:r>
            <a:endParaRPr lang="en-US" sz="1550" dirty="0"/>
          </a:p>
        </p:txBody>
      </p:sp>
      <p:sp>
        <p:nvSpPr>
          <p:cNvPr id="11" name="Shape 9"/>
          <p:cNvSpPr/>
          <p:nvPr/>
        </p:nvSpPr>
        <p:spPr>
          <a:xfrm>
            <a:off x="5207437" y="5353288"/>
            <a:ext cx="4215408" cy="1824276"/>
          </a:xfrm>
          <a:prstGeom prst="roundRect">
            <a:avLst>
              <a:gd name="adj" fmla="val 6015"/>
            </a:avLst>
          </a:prstGeom>
          <a:solidFill>
            <a:srgbClr val="FFFFFF"/>
          </a:solidFill>
          <a:ln w="22860">
            <a:solidFill>
              <a:srgbClr val="BAC7DD"/>
            </a:solidFill>
            <a:prstDash val="solid"/>
          </a:ln>
        </p:spPr>
      </p:sp>
      <p:sp>
        <p:nvSpPr>
          <p:cNvPr id="12" name="Shape 10"/>
          <p:cNvSpPr/>
          <p:nvPr/>
        </p:nvSpPr>
        <p:spPr>
          <a:xfrm>
            <a:off x="5184577" y="5353288"/>
            <a:ext cx="91440" cy="1824276"/>
          </a:xfrm>
          <a:prstGeom prst="roundRect">
            <a:avLst>
              <a:gd name="adj" fmla="val 91163"/>
            </a:avLst>
          </a:prstGeom>
          <a:solidFill>
            <a:srgbClr val="1F4E9E"/>
          </a:solidFill>
          <a:ln/>
        </p:spPr>
      </p:sp>
      <p:sp>
        <p:nvSpPr>
          <p:cNvPr id="13" name="Text 11"/>
          <p:cNvSpPr/>
          <p:nvPr/>
        </p:nvSpPr>
        <p:spPr>
          <a:xfrm>
            <a:off x="5497235" y="557450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Response Headers</a:t>
            </a:r>
            <a:endParaRPr lang="en-US" sz="1950" dirty="0"/>
          </a:p>
        </p:txBody>
      </p:sp>
      <p:sp>
        <p:nvSpPr>
          <p:cNvPr id="14" name="Text 12"/>
          <p:cNvSpPr/>
          <p:nvPr/>
        </p:nvSpPr>
        <p:spPr>
          <a:xfrm>
            <a:off x="5497235" y="6003727"/>
            <a:ext cx="3704392" cy="95261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Server, Date, Content-Type...</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Thông tin về server, thời gian phản hồi, loại nội dung, độ dài nội dung, v.v.</a:t>
            </a:r>
            <a:endParaRPr lang="en-US" sz="1550" dirty="0"/>
          </a:p>
        </p:txBody>
      </p:sp>
      <p:sp>
        <p:nvSpPr>
          <p:cNvPr id="15" name="Shape 13"/>
          <p:cNvSpPr/>
          <p:nvPr/>
        </p:nvSpPr>
        <p:spPr>
          <a:xfrm>
            <a:off x="9621203" y="5353288"/>
            <a:ext cx="4215289" cy="1824276"/>
          </a:xfrm>
          <a:prstGeom prst="roundRect">
            <a:avLst>
              <a:gd name="adj" fmla="val 6015"/>
            </a:avLst>
          </a:prstGeom>
          <a:solidFill>
            <a:srgbClr val="FFFFFF"/>
          </a:solidFill>
          <a:ln w="22860">
            <a:solidFill>
              <a:srgbClr val="BAC7DD"/>
            </a:solidFill>
            <a:prstDash val="solid"/>
          </a:ln>
        </p:spPr>
      </p:sp>
      <p:sp>
        <p:nvSpPr>
          <p:cNvPr id="16" name="Shape 14"/>
          <p:cNvSpPr/>
          <p:nvPr/>
        </p:nvSpPr>
        <p:spPr>
          <a:xfrm>
            <a:off x="9598343" y="5353288"/>
            <a:ext cx="91440" cy="1824276"/>
          </a:xfrm>
          <a:prstGeom prst="roundRect">
            <a:avLst>
              <a:gd name="adj" fmla="val 91163"/>
            </a:avLst>
          </a:prstGeom>
          <a:solidFill>
            <a:srgbClr val="1F4E9E"/>
          </a:solidFill>
          <a:ln/>
        </p:spPr>
      </p:sp>
      <p:sp>
        <p:nvSpPr>
          <p:cNvPr id="17" name="Text 15"/>
          <p:cNvSpPr/>
          <p:nvPr/>
        </p:nvSpPr>
        <p:spPr>
          <a:xfrm>
            <a:off x="9911001" y="557450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Body</a:t>
            </a:r>
            <a:endParaRPr lang="en-US" sz="1950" dirty="0"/>
          </a:p>
        </p:txBody>
      </p:sp>
      <p:sp>
        <p:nvSpPr>
          <p:cNvPr id="18" name="Text 16"/>
          <p:cNvSpPr/>
          <p:nvPr/>
        </p:nvSpPr>
        <p:spPr>
          <a:xfrm>
            <a:off x="9911001" y="6003727"/>
            <a:ext cx="3704273"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Nội dung thực tế được trả về: HTML, JSON, hình ảnh, file... Đây là phần mà trình duyệt sẽ hiển thị hoặc xử lý.</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60095" y="674370"/>
            <a:ext cx="4750713" cy="593765"/>
          </a:xfrm>
          <a:prstGeom prst="rect">
            <a:avLst/>
          </a:prstGeom>
          <a:noFill/>
          <a:ln/>
        </p:spPr>
        <p:txBody>
          <a:bodyPr wrap="none" lIns="0" tIns="0" rIns="0" bIns="0" rtlCol="0" anchor="t"/>
          <a:lstStyle/>
          <a:p>
            <a:pPr algn="l" indent="0" marL="0">
              <a:lnSpc>
                <a:spcPts val="4650"/>
              </a:lnSpc>
              <a:buNone/>
            </a:pPr>
            <a:r>
              <a:rPr lang="en-US" sz="3700" b="1" dirty="0">
                <a:solidFill>
                  <a:srgbClr val="000066"/>
                </a:solidFill>
                <a:latin typeface="Inter Bold" pitchFamily="34" charset="0"/>
                <a:ea typeface="Inter Bold" pitchFamily="34" charset="-122"/>
                <a:cs typeface="Inter Bold" pitchFamily="34" charset="-120"/>
              </a:rPr>
              <a:t>Mã Trạng thái HTTP</a:t>
            </a:r>
            <a:endParaRPr lang="en-US" sz="3700" dirty="0"/>
          </a:p>
        </p:txBody>
      </p:sp>
      <p:sp>
        <p:nvSpPr>
          <p:cNvPr id="3" name="Text 1"/>
          <p:cNvSpPr/>
          <p:nvPr/>
        </p:nvSpPr>
        <p:spPr>
          <a:xfrm>
            <a:off x="760095" y="1648182"/>
            <a:ext cx="13110210" cy="303967"/>
          </a:xfrm>
          <a:prstGeom prst="rect">
            <a:avLst/>
          </a:prstGeom>
          <a:noFill/>
          <a:ln/>
        </p:spPr>
        <p:txBody>
          <a:bodyPr wrap="none" lIns="0" tIns="0" rIns="0" bIns="0" rtlCol="0" anchor="t"/>
          <a:lstStyle/>
          <a:p>
            <a:pPr algn="l" indent="0" marL="0">
              <a:lnSpc>
                <a:spcPts val="2350"/>
              </a:lnSpc>
              <a:buNone/>
            </a:pPr>
            <a:r>
              <a:rPr lang="en-US" sz="1450" dirty="0">
                <a:solidFill>
                  <a:srgbClr val="000066"/>
                </a:solidFill>
                <a:latin typeface="Inter" pitchFamily="34" charset="0"/>
                <a:ea typeface="Inter" pitchFamily="34" charset="-122"/>
                <a:cs typeface="Inter" pitchFamily="34" charset="-120"/>
              </a:rPr>
              <a:t>HTTP sử dụng mã số 3 chữ số để thông báo kết quả xử lý request. Mã trạng thái được chia thành 5 nhóm chính:</a:t>
            </a:r>
            <a:endParaRPr lang="en-US" sz="1450" dirty="0"/>
          </a:p>
        </p:txBody>
      </p:sp>
      <p:sp>
        <p:nvSpPr>
          <p:cNvPr id="4" name="Shape 2"/>
          <p:cNvSpPr/>
          <p:nvPr/>
        </p:nvSpPr>
        <p:spPr>
          <a:xfrm>
            <a:off x="760095" y="2450902"/>
            <a:ext cx="4243388" cy="2618542"/>
          </a:xfrm>
          <a:prstGeom prst="roundRect">
            <a:avLst>
              <a:gd name="adj" fmla="val 4190"/>
            </a:avLst>
          </a:prstGeom>
          <a:solidFill>
            <a:srgbClr val="FFFFFF"/>
          </a:solidFill>
          <a:ln/>
        </p:spPr>
      </p:sp>
      <p:sp>
        <p:nvSpPr>
          <p:cNvPr id="5" name="Shape 3"/>
          <p:cNvSpPr/>
          <p:nvPr/>
        </p:nvSpPr>
        <p:spPr>
          <a:xfrm>
            <a:off x="760095" y="2428042"/>
            <a:ext cx="4243388" cy="91440"/>
          </a:xfrm>
          <a:prstGeom prst="roundRect">
            <a:avLst>
              <a:gd name="adj" fmla="val 87284"/>
            </a:avLst>
          </a:prstGeom>
          <a:solidFill>
            <a:srgbClr val="1F4E9E"/>
          </a:solidFill>
          <a:ln/>
        </p:spPr>
      </p:sp>
      <p:sp>
        <p:nvSpPr>
          <p:cNvPr id="6" name="Shape 4"/>
          <p:cNvSpPr/>
          <p:nvPr/>
        </p:nvSpPr>
        <p:spPr>
          <a:xfrm>
            <a:off x="2596753" y="2165866"/>
            <a:ext cx="570071" cy="570071"/>
          </a:xfrm>
          <a:prstGeom prst="roundRect">
            <a:avLst>
              <a:gd name="adj" fmla="val 160401"/>
            </a:avLst>
          </a:prstGeom>
          <a:solidFill>
            <a:srgbClr val="1F4E9E"/>
          </a:solidFill>
          <a:ln/>
        </p:spPr>
      </p:sp>
      <p:sp>
        <p:nvSpPr>
          <p:cNvPr id="7" name="Text 5"/>
          <p:cNvSpPr/>
          <p:nvPr/>
        </p:nvSpPr>
        <p:spPr>
          <a:xfrm>
            <a:off x="2767727" y="2308384"/>
            <a:ext cx="228005" cy="285036"/>
          </a:xfrm>
          <a:prstGeom prst="rect">
            <a:avLst/>
          </a:prstGeom>
          <a:noFill/>
          <a:ln/>
        </p:spPr>
        <p:txBody>
          <a:bodyPr wrap="none" lIns="0" tIns="0" rIns="0" bIns="0" rtlCol="0" anchor="t"/>
          <a:lstStyle/>
          <a:p>
            <a:pPr algn="l" indent="0" marL="0">
              <a:lnSpc>
                <a:spcPts val="2850"/>
              </a:lnSpc>
              <a:buNone/>
            </a:pPr>
            <a:r>
              <a:rPr lang="en-US" sz="1750" b="1" dirty="0">
                <a:solidFill>
                  <a:srgbClr val="FFFFFF"/>
                </a:solidFill>
                <a:latin typeface="Inter Bold" pitchFamily="34" charset="0"/>
                <a:ea typeface="Inter Bold" pitchFamily="34" charset="-122"/>
                <a:cs typeface="Inter Bold" pitchFamily="34" charset="-120"/>
              </a:rPr>
              <a:t>1</a:t>
            </a:r>
            <a:endParaRPr lang="en-US" sz="1750" dirty="0"/>
          </a:p>
        </p:txBody>
      </p:sp>
      <p:sp>
        <p:nvSpPr>
          <p:cNvPr id="8" name="Text 6"/>
          <p:cNvSpPr/>
          <p:nvPr/>
        </p:nvSpPr>
        <p:spPr>
          <a:xfrm>
            <a:off x="972979" y="2925961"/>
            <a:ext cx="2375297" cy="296823"/>
          </a:xfrm>
          <a:prstGeom prst="rect">
            <a:avLst/>
          </a:prstGeom>
          <a:noFill/>
          <a:ln/>
        </p:spPr>
        <p:txBody>
          <a:bodyPr wrap="none" lIns="0" tIns="0" rIns="0" bIns="0" rtlCol="0" anchor="t"/>
          <a:lstStyle/>
          <a:p>
            <a:pPr algn="l" indent="0" marL="0">
              <a:lnSpc>
                <a:spcPts val="2300"/>
              </a:lnSpc>
              <a:buNone/>
            </a:pPr>
            <a:r>
              <a:rPr lang="en-US" sz="1850" b="1" dirty="0">
                <a:solidFill>
                  <a:srgbClr val="000066"/>
                </a:solidFill>
                <a:latin typeface="Inter Bold" pitchFamily="34" charset="0"/>
                <a:ea typeface="Inter Bold" pitchFamily="34" charset="-122"/>
                <a:cs typeface="Inter Bold" pitchFamily="34" charset="-120"/>
              </a:rPr>
              <a:t>1xx - Thông tin</a:t>
            </a:r>
            <a:endParaRPr lang="en-US" sz="1850" dirty="0"/>
          </a:p>
        </p:txBody>
      </p:sp>
      <p:sp>
        <p:nvSpPr>
          <p:cNvPr id="9" name="Text 7"/>
          <p:cNvSpPr/>
          <p:nvPr/>
        </p:nvSpPr>
        <p:spPr>
          <a:xfrm>
            <a:off x="972979" y="3336727"/>
            <a:ext cx="3817620" cy="607933"/>
          </a:xfrm>
          <a:prstGeom prst="rect">
            <a:avLst/>
          </a:prstGeom>
          <a:noFill/>
          <a:ln/>
        </p:spPr>
        <p:txBody>
          <a:bodyPr wrap="square" lIns="0" tIns="0" rIns="0" bIns="0" rtlCol="0" anchor="t"/>
          <a:lstStyle/>
          <a:p>
            <a:pPr algn="l" indent="0" marL="0">
              <a:lnSpc>
                <a:spcPts val="2350"/>
              </a:lnSpc>
              <a:buNone/>
            </a:pPr>
            <a:r>
              <a:rPr lang="en-US" sz="1450" dirty="0">
                <a:solidFill>
                  <a:srgbClr val="000066"/>
                </a:solidFill>
                <a:latin typeface="Inter" pitchFamily="34" charset="0"/>
                <a:ea typeface="Inter" pitchFamily="34" charset="-122"/>
                <a:cs typeface="Inter" pitchFamily="34" charset="-120"/>
              </a:rPr>
              <a:t>Request đã nhận, đang xử lý. Ví dụ: 100 Continue</a:t>
            </a:r>
            <a:endParaRPr lang="en-US" sz="1450" dirty="0"/>
          </a:p>
        </p:txBody>
      </p:sp>
      <p:sp>
        <p:nvSpPr>
          <p:cNvPr id="10" name="Shape 8"/>
          <p:cNvSpPr/>
          <p:nvPr/>
        </p:nvSpPr>
        <p:spPr>
          <a:xfrm>
            <a:off x="5193506" y="2450902"/>
            <a:ext cx="4243388" cy="2618542"/>
          </a:xfrm>
          <a:prstGeom prst="roundRect">
            <a:avLst>
              <a:gd name="adj" fmla="val 4190"/>
            </a:avLst>
          </a:prstGeom>
          <a:solidFill>
            <a:srgbClr val="FFFFFF"/>
          </a:solidFill>
          <a:ln/>
        </p:spPr>
      </p:sp>
      <p:sp>
        <p:nvSpPr>
          <p:cNvPr id="11" name="Shape 9"/>
          <p:cNvSpPr/>
          <p:nvPr/>
        </p:nvSpPr>
        <p:spPr>
          <a:xfrm>
            <a:off x="5193506" y="2428042"/>
            <a:ext cx="4243388" cy="91440"/>
          </a:xfrm>
          <a:prstGeom prst="roundRect">
            <a:avLst>
              <a:gd name="adj" fmla="val 87284"/>
            </a:avLst>
          </a:prstGeom>
          <a:solidFill>
            <a:srgbClr val="1F4E9E"/>
          </a:solidFill>
          <a:ln/>
        </p:spPr>
      </p:sp>
      <p:sp>
        <p:nvSpPr>
          <p:cNvPr id="12" name="Shape 10"/>
          <p:cNvSpPr/>
          <p:nvPr/>
        </p:nvSpPr>
        <p:spPr>
          <a:xfrm>
            <a:off x="7030164" y="2165866"/>
            <a:ext cx="570071" cy="570071"/>
          </a:xfrm>
          <a:prstGeom prst="roundRect">
            <a:avLst>
              <a:gd name="adj" fmla="val 160401"/>
            </a:avLst>
          </a:prstGeom>
          <a:solidFill>
            <a:srgbClr val="1F4E9E"/>
          </a:solidFill>
          <a:ln/>
        </p:spPr>
      </p:sp>
      <p:sp>
        <p:nvSpPr>
          <p:cNvPr id="13" name="Text 11"/>
          <p:cNvSpPr/>
          <p:nvPr/>
        </p:nvSpPr>
        <p:spPr>
          <a:xfrm>
            <a:off x="7201138" y="2308384"/>
            <a:ext cx="228005" cy="285036"/>
          </a:xfrm>
          <a:prstGeom prst="rect">
            <a:avLst/>
          </a:prstGeom>
          <a:noFill/>
          <a:ln/>
        </p:spPr>
        <p:txBody>
          <a:bodyPr wrap="none" lIns="0" tIns="0" rIns="0" bIns="0" rtlCol="0" anchor="t"/>
          <a:lstStyle/>
          <a:p>
            <a:pPr algn="l" indent="0" marL="0">
              <a:lnSpc>
                <a:spcPts val="2850"/>
              </a:lnSpc>
              <a:buNone/>
            </a:pPr>
            <a:r>
              <a:rPr lang="en-US" sz="1750" b="1" dirty="0">
                <a:solidFill>
                  <a:srgbClr val="FFFFFF"/>
                </a:solidFill>
                <a:latin typeface="Inter Bold" pitchFamily="34" charset="0"/>
                <a:ea typeface="Inter Bold" pitchFamily="34" charset="-122"/>
                <a:cs typeface="Inter Bold" pitchFamily="34" charset="-120"/>
              </a:rPr>
              <a:t>2</a:t>
            </a:r>
            <a:endParaRPr lang="en-US" sz="1750" dirty="0"/>
          </a:p>
        </p:txBody>
      </p:sp>
      <p:sp>
        <p:nvSpPr>
          <p:cNvPr id="14" name="Text 12"/>
          <p:cNvSpPr/>
          <p:nvPr/>
        </p:nvSpPr>
        <p:spPr>
          <a:xfrm>
            <a:off x="5406390" y="2925961"/>
            <a:ext cx="2375297" cy="296823"/>
          </a:xfrm>
          <a:prstGeom prst="rect">
            <a:avLst/>
          </a:prstGeom>
          <a:noFill/>
          <a:ln/>
        </p:spPr>
        <p:txBody>
          <a:bodyPr wrap="none" lIns="0" tIns="0" rIns="0" bIns="0" rtlCol="0" anchor="t"/>
          <a:lstStyle/>
          <a:p>
            <a:pPr algn="l" indent="0" marL="0">
              <a:lnSpc>
                <a:spcPts val="2300"/>
              </a:lnSpc>
              <a:buNone/>
            </a:pPr>
            <a:r>
              <a:rPr lang="en-US" sz="1850" b="1" dirty="0">
                <a:solidFill>
                  <a:srgbClr val="000066"/>
                </a:solidFill>
                <a:latin typeface="Inter Bold" pitchFamily="34" charset="0"/>
                <a:ea typeface="Inter Bold" pitchFamily="34" charset="-122"/>
                <a:cs typeface="Inter Bold" pitchFamily="34" charset="-120"/>
              </a:rPr>
              <a:t>2xx - Thành công</a:t>
            </a:r>
            <a:endParaRPr lang="en-US" sz="1850" dirty="0"/>
          </a:p>
        </p:txBody>
      </p:sp>
      <p:sp>
        <p:nvSpPr>
          <p:cNvPr id="15" name="Text 13"/>
          <p:cNvSpPr/>
          <p:nvPr/>
        </p:nvSpPr>
        <p:spPr>
          <a:xfrm>
            <a:off x="5406390" y="3336727"/>
            <a:ext cx="3817620" cy="1215866"/>
          </a:xfrm>
          <a:prstGeom prst="rect">
            <a:avLst/>
          </a:prstGeom>
          <a:noFill/>
          <a:ln/>
        </p:spPr>
        <p:txBody>
          <a:bodyPr wrap="square" lIns="0" tIns="0" rIns="0" bIns="0" rtlCol="0" anchor="t"/>
          <a:lstStyle/>
          <a:p>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200 OK:</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Request thành công</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201 Created:</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Tài nguyên mới được tạo</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204 No Content:</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Thành công nhưng không có nội dung</a:t>
            </a:r>
            <a:endParaRPr lang="en-US" sz="1450" dirty="0"/>
          </a:p>
        </p:txBody>
      </p:sp>
      <p:sp>
        <p:nvSpPr>
          <p:cNvPr id="16" name="Shape 14"/>
          <p:cNvSpPr/>
          <p:nvPr/>
        </p:nvSpPr>
        <p:spPr>
          <a:xfrm>
            <a:off x="9626918" y="2450902"/>
            <a:ext cx="4243388" cy="2618542"/>
          </a:xfrm>
          <a:prstGeom prst="roundRect">
            <a:avLst>
              <a:gd name="adj" fmla="val 4190"/>
            </a:avLst>
          </a:prstGeom>
          <a:solidFill>
            <a:srgbClr val="FFFFFF"/>
          </a:solidFill>
          <a:ln/>
        </p:spPr>
      </p:sp>
      <p:sp>
        <p:nvSpPr>
          <p:cNvPr id="17" name="Shape 15"/>
          <p:cNvSpPr/>
          <p:nvPr/>
        </p:nvSpPr>
        <p:spPr>
          <a:xfrm>
            <a:off x="9626918" y="2428042"/>
            <a:ext cx="4243388" cy="91440"/>
          </a:xfrm>
          <a:prstGeom prst="roundRect">
            <a:avLst>
              <a:gd name="adj" fmla="val 87284"/>
            </a:avLst>
          </a:prstGeom>
          <a:solidFill>
            <a:srgbClr val="1F4E9E"/>
          </a:solidFill>
          <a:ln/>
        </p:spPr>
      </p:sp>
      <p:sp>
        <p:nvSpPr>
          <p:cNvPr id="18" name="Shape 16"/>
          <p:cNvSpPr/>
          <p:nvPr/>
        </p:nvSpPr>
        <p:spPr>
          <a:xfrm>
            <a:off x="11463576" y="2165866"/>
            <a:ext cx="570071" cy="570071"/>
          </a:xfrm>
          <a:prstGeom prst="roundRect">
            <a:avLst>
              <a:gd name="adj" fmla="val 160401"/>
            </a:avLst>
          </a:prstGeom>
          <a:solidFill>
            <a:srgbClr val="1F4E9E"/>
          </a:solidFill>
          <a:ln/>
        </p:spPr>
      </p:sp>
      <p:sp>
        <p:nvSpPr>
          <p:cNvPr id="19" name="Text 17"/>
          <p:cNvSpPr/>
          <p:nvPr/>
        </p:nvSpPr>
        <p:spPr>
          <a:xfrm>
            <a:off x="11634549" y="2308384"/>
            <a:ext cx="228005" cy="285036"/>
          </a:xfrm>
          <a:prstGeom prst="rect">
            <a:avLst/>
          </a:prstGeom>
          <a:noFill/>
          <a:ln/>
        </p:spPr>
        <p:txBody>
          <a:bodyPr wrap="none" lIns="0" tIns="0" rIns="0" bIns="0" rtlCol="0" anchor="t"/>
          <a:lstStyle/>
          <a:p>
            <a:pPr algn="l" indent="0" marL="0">
              <a:lnSpc>
                <a:spcPts val="2850"/>
              </a:lnSpc>
              <a:buNone/>
            </a:pPr>
            <a:r>
              <a:rPr lang="en-US" sz="1750" b="1" dirty="0">
                <a:solidFill>
                  <a:srgbClr val="FFFFFF"/>
                </a:solidFill>
                <a:latin typeface="Inter Bold" pitchFamily="34" charset="0"/>
                <a:ea typeface="Inter Bold" pitchFamily="34" charset="-122"/>
                <a:cs typeface="Inter Bold" pitchFamily="34" charset="-120"/>
              </a:rPr>
              <a:t>3</a:t>
            </a:r>
            <a:endParaRPr lang="en-US" sz="1750" dirty="0"/>
          </a:p>
        </p:txBody>
      </p:sp>
      <p:sp>
        <p:nvSpPr>
          <p:cNvPr id="20" name="Text 18"/>
          <p:cNvSpPr/>
          <p:nvPr/>
        </p:nvSpPr>
        <p:spPr>
          <a:xfrm>
            <a:off x="9839801" y="2925961"/>
            <a:ext cx="2375297" cy="296823"/>
          </a:xfrm>
          <a:prstGeom prst="rect">
            <a:avLst/>
          </a:prstGeom>
          <a:noFill/>
          <a:ln/>
        </p:spPr>
        <p:txBody>
          <a:bodyPr wrap="none" lIns="0" tIns="0" rIns="0" bIns="0" rtlCol="0" anchor="t"/>
          <a:lstStyle/>
          <a:p>
            <a:pPr algn="l" indent="0" marL="0">
              <a:lnSpc>
                <a:spcPts val="2300"/>
              </a:lnSpc>
              <a:buNone/>
            </a:pPr>
            <a:r>
              <a:rPr lang="en-US" sz="1850" b="1" dirty="0">
                <a:solidFill>
                  <a:srgbClr val="000066"/>
                </a:solidFill>
                <a:latin typeface="Inter Bold" pitchFamily="34" charset="0"/>
                <a:ea typeface="Inter Bold" pitchFamily="34" charset="-122"/>
                <a:cs typeface="Inter Bold" pitchFamily="34" charset="-120"/>
              </a:rPr>
              <a:t>3xx - Chuyển hướng</a:t>
            </a:r>
            <a:endParaRPr lang="en-US" sz="1850" dirty="0"/>
          </a:p>
        </p:txBody>
      </p:sp>
      <p:sp>
        <p:nvSpPr>
          <p:cNvPr id="21" name="Text 19"/>
          <p:cNvSpPr/>
          <p:nvPr/>
        </p:nvSpPr>
        <p:spPr>
          <a:xfrm>
            <a:off x="9839801" y="3336727"/>
            <a:ext cx="3817620" cy="1519833"/>
          </a:xfrm>
          <a:prstGeom prst="rect">
            <a:avLst/>
          </a:prstGeom>
          <a:noFill/>
          <a:ln/>
        </p:spPr>
        <p:txBody>
          <a:bodyPr wrap="square" lIns="0" tIns="0" rIns="0" bIns="0" rtlCol="0" anchor="t"/>
          <a:lstStyle/>
          <a:p>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301 Moved Permanently:</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Tài nguyên chuyển vĩnh viễn</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302 Found:</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Chuyển hướng tạm thời</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304 Not Modified:</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Nội dung chưa thay đổi</a:t>
            </a:r>
            <a:endParaRPr lang="en-US" sz="1450" dirty="0"/>
          </a:p>
        </p:txBody>
      </p:sp>
      <p:sp>
        <p:nvSpPr>
          <p:cNvPr id="22" name="Shape 20"/>
          <p:cNvSpPr/>
          <p:nvPr/>
        </p:nvSpPr>
        <p:spPr>
          <a:xfrm>
            <a:off x="760095" y="5544503"/>
            <a:ext cx="6460093" cy="2010608"/>
          </a:xfrm>
          <a:prstGeom prst="roundRect">
            <a:avLst>
              <a:gd name="adj" fmla="val 5457"/>
            </a:avLst>
          </a:prstGeom>
          <a:solidFill>
            <a:srgbClr val="FFFFFF"/>
          </a:solidFill>
          <a:ln/>
        </p:spPr>
      </p:sp>
      <p:sp>
        <p:nvSpPr>
          <p:cNvPr id="23" name="Shape 21"/>
          <p:cNvSpPr/>
          <p:nvPr/>
        </p:nvSpPr>
        <p:spPr>
          <a:xfrm>
            <a:off x="760095" y="5521642"/>
            <a:ext cx="6460093" cy="91440"/>
          </a:xfrm>
          <a:prstGeom prst="roundRect">
            <a:avLst>
              <a:gd name="adj" fmla="val 87284"/>
            </a:avLst>
          </a:prstGeom>
          <a:solidFill>
            <a:srgbClr val="1F4E9E"/>
          </a:solidFill>
          <a:ln/>
        </p:spPr>
      </p:sp>
      <p:sp>
        <p:nvSpPr>
          <p:cNvPr id="24" name="Shape 22"/>
          <p:cNvSpPr/>
          <p:nvPr/>
        </p:nvSpPr>
        <p:spPr>
          <a:xfrm>
            <a:off x="3705106" y="5259467"/>
            <a:ext cx="570071" cy="570071"/>
          </a:xfrm>
          <a:prstGeom prst="roundRect">
            <a:avLst>
              <a:gd name="adj" fmla="val 160401"/>
            </a:avLst>
          </a:prstGeom>
          <a:solidFill>
            <a:srgbClr val="1F4E9E"/>
          </a:solidFill>
          <a:ln/>
        </p:spPr>
      </p:sp>
      <p:sp>
        <p:nvSpPr>
          <p:cNvPr id="25" name="Text 23"/>
          <p:cNvSpPr/>
          <p:nvPr/>
        </p:nvSpPr>
        <p:spPr>
          <a:xfrm>
            <a:off x="3876080" y="5401985"/>
            <a:ext cx="228005" cy="285036"/>
          </a:xfrm>
          <a:prstGeom prst="rect">
            <a:avLst/>
          </a:prstGeom>
          <a:noFill/>
          <a:ln/>
        </p:spPr>
        <p:txBody>
          <a:bodyPr wrap="none" lIns="0" tIns="0" rIns="0" bIns="0" rtlCol="0" anchor="t"/>
          <a:lstStyle/>
          <a:p>
            <a:pPr algn="l" indent="0" marL="0">
              <a:lnSpc>
                <a:spcPts val="2850"/>
              </a:lnSpc>
              <a:buNone/>
            </a:pPr>
            <a:r>
              <a:rPr lang="en-US" sz="1750" b="1" dirty="0">
                <a:solidFill>
                  <a:srgbClr val="FFFFFF"/>
                </a:solidFill>
                <a:latin typeface="Inter Bold" pitchFamily="34" charset="0"/>
                <a:ea typeface="Inter Bold" pitchFamily="34" charset="-122"/>
                <a:cs typeface="Inter Bold" pitchFamily="34" charset="-120"/>
              </a:rPr>
              <a:t>4</a:t>
            </a:r>
            <a:endParaRPr lang="en-US" sz="1750" dirty="0"/>
          </a:p>
        </p:txBody>
      </p:sp>
      <p:sp>
        <p:nvSpPr>
          <p:cNvPr id="26" name="Text 24"/>
          <p:cNvSpPr/>
          <p:nvPr/>
        </p:nvSpPr>
        <p:spPr>
          <a:xfrm>
            <a:off x="972979" y="6019562"/>
            <a:ext cx="2375297" cy="296823"/>
          </a:xfrm>
          <a:prstGeom prst="rect">
            <a:avLst/>
          </a:prstGeom>
          <a:noFill/>
          <a:ln/>
        </p:spPr>
        <p:txBody>
          <a:bodyPr wrap="none" lIns="0" tIns="0" rIns="0" bIns="0" rtlCol="0" anchor="t"/>
          <a:lstStyle/>
          <a:p>
            <a:pPr algn="l" indent="0" marL="0">
              <a:lnSpc>
                <a:spcPts val="2300"/>
              </a:lnSpc>
              <a:buNone/>
            </a:pPr>
            <a:r>
              <a:rPr lang="en-US" sz="1850" b="1" dirty="0">
                <a:solidFill>
                  <a:srgbClr val="000066"/>
                </a:solidFill>
                <a:latin typeface="Inter Bold" pitchFamily="34" charset="0"/>
                <a:ea typeface="Inter Bold" pitchFamily="34" charset="-122"/>
                <a:cs typeface="Inter Bold" pitchFamily="34" charset="-120"/>
              </a:rPr>
              <a:t>4xx - Lỗi Client</a:t>
            </a:r>
            <a:endParaRPr lang="en-US" sz="1850" dirty="0"/>
          </a:p>
        </p:txBody>
      </p:sp>
      <p:sp>
        <p:nvSpPr>
          <p:cNvPr id="27" name="Text 25"/>
          <p:cNvSpPr/>
          <p:nvPr/>
        </p:nvSpPr>
        <p:spPr>
          <a:xfrm>
            <a:off x="972979" y="6430328"/>
            <a:ext cx="6034326" cy="911900"/>
          </a:xfrm>
          <a:prstGeom prst="rect">
            <a:avLst/>
          </a:prstGeom>
          <a:noFill/>
          <a:ln/>
        </p:spPr>
        <p:txBody>
          <a:bodyPr wrap="square" lIns="0" tIns="0" rIns="0" bIns="0" rtlCol="0" anchor="t"/>
          <a:lstStyle/>
          <a:p>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400 Bad Request:</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Request sai cú pháp</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404 Not Found:</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Không tìm thấy tài nguyên</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403 Forbidden:</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Không có quyền truy cập</a:t>
            </a:r>
            <a:endParaRPr lang="en-US" sz="1450" dirty="0"/>
          </a:p>
        </p:txBody>
      </p:sp>
      <p:sp>
        <p:nvSpPr>
          <p:cNvPr id="28" name="Shape 26"/>
          <p:cNvSpPr/>
          <p:nvPr/>
        </p:nvSpPr>
        <p:spPr>
          <a:xfrm>
            <a:off x="7410212" y="5544503"/>
            <a:ext cx="6460093" cy="2010608"/>
          </a:xfrm>
          <a:prstGeom prst="roundRect">
            <a:avLst>
              <a:gd name="adj" fmla="val 5457"/>
            </a:avLst>
          </a:prstGeom>
          <a:solidFill>
            <a:srgbClr val="FFFFFF"/>
          </a:solidFill>
          <a:ln/>
        </p:spPr>
      </p:sp>
      <p:sp>
        <p:nvSpPr>
          <p:cNvPr id="29" name="Shape 27"/>
          <p:cNvSpPr/>
          <p:nvPr/>
        </p:nvSpPr>
        <p:spPr>
          <a:xfrm>
            <a:off x="7410212" y="5521642"/>
            <a:ext cx="6460093" cy="91440"/>
          </a:xfrm>
          <a:prstGeom prst="roundRect">
            <a:avLst>
              <a:gd name="adj" fmla="val 87284"/>
            </a:avLst>
          </a:prstGeom>
          <a:solidFill>
            <a:srgbClr val="1F4E9E"/>
          </a:solidFill>
          <a:ln/>
        </p:spPr>
      </p:sp>
      <p:sp>
        <p:nvSpPr>
          <p:cNvPr id="30" name="Shape 28"/>
          <p:cNvSpPr/>
          <p:nvPr/>
        </p:nvSpPr>
        <p:spPr>
          <a:xfrm>
            <a:off x="10355223" y="5259467"/>
            <a:ext cx="570071" cy="570071"/>
          </a:xfrm>
          <a:prstGeom prst="roundRect">
            <a:avLst>
              <a:gd name="adj" fmla="val 160401"/>
            </a:avLst>
          </a:prstGeom>
          <a:solidFill>
            <a:srgbClr val="1F4E9E"/>
          </a:solidFill>
          <a:ln/>
        </p:spPr>
      </p:sp>
      <p:sp>
        <p:nvSpPr>
          <p:cNvPr id="31" name="Text 29"/>
          <p:cNvSpPr/>
          <p:nvPr/>
        </p:nvSpPr>
        <p:spPr>
          <a:xfrm>
            <a:off x="10526197" y="5401985"/>
            <a:ext cx="228005" cy="285036"/>
          </a:xfrm>
          <a:prstGeom prst="rect">
            <a:avLst/>
          </a:prstGeom>
          <a:noFill/>
          <a:ln/>
        </p:spPr>
        <p:txBody>
          <a:bodyPr wrap="none" lIns="0" tIns="0" rIns="0" bIns="0" rtlCol="0" anchor="t"/>
          <a:lstStyle/>
          <a:p>
            <a:pPr algn="l" indent="0" marL="0">
              <a:lnSpc>
                <a:spcPts val="2850"/>
              </a:lnSpc>
              <a:buNone/>
            </a:pPr>
            <a:r>
              <a:rPr lang="en-US" sz="1750" b="1" dirty="0">
                <a:solidFill>
                  <a:srgbClr val="FFFFFF"/>
                </a:solidFill>
                <a:latin typeface="Inter Bold" pitchFamily="34" charset="0"/>
                <a:ea typeface="Inter Bold" pitchFamily="34" charset="-122"/>
                <a:cs typeface="Inter Bold" pitchFamily="34" charset="-120"/>
              </a:rPr>
              <a:t>5</a:t>
            </a:r>
            <a:endParaRPr lang="en-US" sz="1750" dirty="0"/>
          </a:p>
        </p:txBody>
      </p:sp>
      <p:sp>
        <p:nvSpPr>
          <p:cNvPr id="32" name="Text 30"/>
          <p:cNvSpPr/>
          <p:nvPr/>
        </p:nvSpPr>
        <p:spPr>
          <a:xfrm>
            <a:off x="7623096" y="6019562"/>
            <a:ext cx="2375297" cy="296823"/>
          </a:xfrm>
          <a:prstGeom prst="rect">
            <a:avLst/>
          </a:prstGeom>
          <a:noFill/>
          <a:ln/>
        </p:spPr>
        <p:txBody>
          <a:bodyPr wrap="none" lIns="0" tIns="0" rIns="0" bIns="0" rtlCol="0" anchor="t"/>
          <a:lstStyle/>
          <a:p>
            <a:pPr algn="l" indent="0" marL="0">
              <a:lnSpc>
                <a:spcPts val="2300"/>
              </a:lnSpc>
              <a:buNone/>
            </a:pPr>
            <a:r>
              <a:rPr lang="en-US" sz="1850" b="1" dirty="0">
                <a:solidFill>
                  <a:srgbClr val="000066"/>
                </a:solidFill>
                <a:latin typeface="Inter Bold" pitchFamily="34" charset="0"/>
                <a:ea typeface="Inter Bold" pitchFamily="34" charset="-122"/>
                <a:cs typeface="Inter Bold" pitchFamily="34" charset="-120"/>
              </a:rPr>
              <a:t>5xx - Lỗi Server</a:t>
            </a:r>
            <a:endParaRPr lang="en-US" sz="1850" dirty="0"/>
          </a:p>
        </p:txBody>
      </p:sp>
      <p:sp>
        <p:nvSpPr>
          <p:cNvPr id="33" name="Text 31"/>
          <p:cNvSpPr/>
          <p:nvPr/>
        </p:nvSpPr>
        <p:spPr>
          <a:xfrm>
            <a:off x="7623096" y="6430328"/>
            <a:ext cx="6034326" cy="911900"/>
          </a:xfrm>
          <a:prstGeom prst="rect">
            <a:avLst/>
          </a:prstGeom>
          <a:noFill/>
          <a:ln/>
        </p:spPr>
        <p:txBody>
          <a:bodyPr wrap="square" lIns="0" tIns="0" rIns="0" bIns="0" rtlCol="0" anchor="t"/>
          <a:lstStyle/>
          <a:p>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500 Internal Server Error:</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Lỗi máy chủ</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503 Service Unavailable:</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Server quá tải</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505 HTTP Version Not Supported:</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Phiên bản HTTP không hỗ trợ</a:t>
            </a:r>
            <a:endParaRPr lang="en-US" sz="14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48070" y="514350"/>
            <a:ext cx="4785241" cy="584359"/>
          </a:xfrm>
          <a:prstGeom prst="rect">
            <a:avLst/>
          </a:prstGeom>
          <a:noFill/>
          <a:ln/>
        </p:spPr>
        <p:txBody>
          <a:bodyPr wrap="none" lIns="0" tIns="0" rIns="0" bIns="0" rtlCol="0" anchor="t"/>
          <a:lstStyle/>
          <a:p>
            <a:pPr algn="l" indent="0" marL="0">
              <a:lnSpc>
                <a:spcPts val="4600"/>
              </a:lnSpc>
              <a:buNone/>
            </a:pPr>
            <a:r>
              <a:rPr lang="en-US" sz="3650" b="1" dirty="0">
                <a:solidFill>
                  <a:srgbClr val="000066"/>
                </a:solidFill>
                <a:latin typeface="Inter Bold" pitchFamily="34" charset="0"/>
                <a:ea typeface="Inter Bold" pitchFamily="34" charset="-122"/>
                <a:cs typeface="Inter Bold" pitchFamily="34" charset="-120"/>
              </a:rPr>
              <a:t>HTTP Authentication</a:t>
            </a:r>
            <a:endParaRPr lang="en-US" sz="3650" dirty="0"/>
          </a:p>
        </p:txBody>
      </p:sp>
      <p:sp>
        <p:nvSpPr>
          <p:cNvPr id="3" name="Text 1"/>
          <p:cNvSpPr/>
          <p:nvPr/>
        </p:nvSpPr>
        <p:spPr>
          <a:xfrm>
            <a:off x="748070" y="1566148"/>
            <a:ext cx="2817852" cy="350639"/>
          </a:xfrm>
          <a:prstGeom prst="rect">
            <a:avLst/>
          </a:prstGeom>
          <a:noFill/>
          <a:ln/>
        </p:spPr>
        <p:txBody>
          <a:bodyPr wrap="none" lIns="0" tIns="0" rIns="0" bIns="0" rtlCol="0" anchor="t"/>
          <a:lstStyle/>
          <a:p>
            <a:pPr algn="l" indent="0" marL="0">
              <a:lnSpc>
                <a:spcPts val="2750"/>
              </a:lnSpc>
              <a:buNone/>
            </a:pPr>
            <a:r>
              <a:rPr lang="en-US" sz="2200" b="1" dirty="0">
                <a:solidFill>
                  <a:srgbClr val="000066"/>
                </a:solidFill>
                <a:latin typeface="Inter Bold" pitchFamily="34" charset="0"/>
                <a:ea typeface="Inter Bold" pitchFamily="34" charset="-122"/>
                <a:cs typeface="Inter Bold" pitchFamily="34" charset="-120"/>
              </a:rPr>
              <a:t>Xác thực người dùng</a:t>
            </a:r>
            <a:endParaRPr lang="en-US" sz="2200" dirty="0"/>
          </a:p>
        </p:txBody>
      </p:sp>
      <p:sp>
        <p:nvSpPr>
          <p:cNvPr id="4" name="Text 2"/>
          <p:cNvSpPr/>
          <p:nvPr/>
        </p:nvSpPr>
        <p:spPr>
          <a:xfrm>
            <a:off x="748070" y="2103715"/>
            <a:ext cx="6339007" cy="598408"/>
          </a:xfrm>
          <a:prstGeom prst="rect">
            <a:avLst/>
          </a:prstGeom>
          <a:noFill/>
          <a:ln/>
        </p:spPr>
        <p:txBody>
          <a:bodyPr wrap="square" lIns="0" tIns="0" rIns="0" bIns="0" rtlCol="0" anchor="t"/>
          <a:lstStyle/>
          <a:p>
            <a:pPr algn="l" indent="0" marL="0">
              <a:lnSpc>
                <a:spcPts val="2350"/>
              </a:lnSpc>
              <a:buNone/>
            </a:pPr>
            <a:r>
              <a:rPr lang="en-US" sz="1450" dirty="0">
                <a:solidFill>
                  <a:srgbClr val="000066"/>
                </a:solidFill>
                <a:latin typeface="Inter" pitchFamily="34" charset="0"/>
                <a:ea typeface="Inter" pitchFamily="34" charset="-122"/>
                <a:cs typeface="Inter" pitchFamily="34" charset="-120"/>
              </a:rPr>
              <a:t>Khi truy cập tài nguyên được bảo vệ, server sẽ yêu cầu client cung cấp thông tin xác thực (username và password).</a:t>
            </a:r>
            <a:endParaRPr lang="en-US" sz="1450" dirty="0"/>
          </a:p>
        </p:txBody>
      </p:sp>
      <p:sp>
        <p:nvSpPr>
          <p:cNvPr id="5" name="Text 3"/>
          <p:cNvSpPr/>
          <p:nvPr/>
        </p:nvSpPr>
        <p:spPr>
          <a:xfrm>
            <a:off x="748070" y="2870359"/>
            <a:ext cx="6339007" cy="299204"/>
          </a:xfrm>
          <a:prstGeom prst="rect">
            <a:avLst/>
          </a:prstGeom>
          <a:noFill/>
          <a:ln/>
        </p:spPr>
        <p:txBody>
          <a:bodyPr wrap="none" lIns="0" tIns="0" rIns="0" bIns="0" rtlCol="0" anchor="t"/>
          <a:lstStyle/>
          <a:p>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Quy trình:</a:t>
            </a:r>
            <a:endParaRPr lang="en-US" sz="1450" dirty="0"/>
          </a:p>
        </p:txBody>
      </p:sp>
      <p:sp>
        <p:nvSpPr>
          <p:cNvPr id="6" name="Text 4"/>
          <p:cNvSpPr/>
          <p:nvPr/>
        </p:nvSpPr>
        <p:spPr>
          <a:xfrm>
            <a:off x="748070" y="3337798"/>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1"/>
            </a:pPr>
            <a:r>
              <a:rPr lang="en-US" sz="1450" dirty="0">
                <a:solidFill>
                  <a:srgbClr val="000066"/>
                </a:solidFill>
                <a:latin typeface="Inter" pitchFamily="34" charset="0"/>
                <a:ea typeface="Inter" pitchFamily="34" charset="-122"/>
                <a:cs typeface="Inter" pitchFamily="34" charset="-120"/>
              </a:rPr>
              <a:t>Client gửi request không có thông tin xác thực</a:t>
            </a:r>
            <a:endParaRPr lang="en-US" sz="1450" dirty="0"/>
          </a:p>
        </p:txBody>
      </p:sp>
      <p:sp>
        <p:nvSpPr>
          <p:cNvPr id="7" name="Text 5"/>
          <p:cNvSpPr/>
          <p:nvPr/>
        </p:nvSpPr>
        <p:spPr>
          <a:xfrm>
            <a:off x="748070" y="3702368"/>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2"/>
            </a:pPr>
            <a:r>
              <a:rPr lang="en-US" sz="1450" dirty="0">
                <a:solidFill>
                  <a:srgbClr val="000066"/>
                </a:solidFill>
                <a:latin typeface="Inter" pitchFamily="34" charset="0"/>
                <a:ea typeface="Inter" pitchFamily="34" charset="-122"/>
                <a:cs typeface="Inter" pitchFamily="34" charset="-120"/>
              </a:rPr>
              <a:t>Server phản hồi </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401 Unauthorized</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kèm yêu cầu đăng nhập</a:t>
            </a:r>
            <a:endParaRPr lang="en-US" sz="1450" dirty="0"/>
          </a:p>
        </p:txBody>
      </p:sp>
      <p:sp>
        <p:nvSpPr>
          <p:cNvPr id="8" name="Text 6"/>
          <p:cNvSpPr/>
          <p:nvPr/>
        </p:nvSpPr>
        <p:spPr>
          <a:xfrm>
            <a:off x="748070" y="4066937"/>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3"/>
            </a:pPr>
            <a:r>
              <a:rPr lang="en-US" sz="1450" dirty="0">
                <a:solidFill>
                  <a:srgbClr val="000066"/>
                </a:solidFill>
                <a:latin typeface="Inter" pitchFamily="34" charset="0"/>
                <a:ea typeface="Inter" pitchFamily="34" charset="-122"/>
                <a:cs typeface="Inter" pitchFamily="34" charset="-120"/>
              </a:rPr>
              <a:t>Client gửi lại request kèm username/password</a:t>
            </a:r>
            <a:endParaRPr lang="en-US" sz="1450" dirty="0"/>
          </a:p>
        </p:txBody>
      </p:sp>
      <p:sp>
        <p:nvSpPr>
          <p:cNvPr id="9" name="Text 7"/>
          <p:cNvSpPr/>
          <p:nvPr/>
        </p:nvSpPr>
        <p:spPr>
          <a:xfrm>
            <a:off x="748070" y="4431506"/>
            <a:ext cx="6339007" cy="29920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4"/>
            </a:pPr>
            <a:r>
              <a:rPr lang="en-US" sz="1450" dirty="0">
                <a:solidFill>
                  <a:srgbClr val="000066"/>
                </a:solidFill>
                <a:latin typeface="Inter" pitchFamily="34" charset="0"/>
                <a:ea typeface="Inter" pitchFamily="34" charset="-122"/>
                <a:cs typeface="Inter" pitchFamily="34" charset="-120"/>
              </a:rPr>
              <a:t>Server kiểm tra và cấp quyền truy cập</a:t>
            </a:r>
            <a:endParaRPr lang="en-US" sz="1450" dirty="0"/>
          </a:p>
        </p:txBody>
      </p:sp>
      <p:sp>
        <p:nvSpPr>
          <p:cNvPr id="10" name="Text 8"/>
          <p:cNvSpPr/>
          <p:nvPr/>
        </p:nvSpPr>
        <p:spPr>
          <a:xfrm>
            <a:off x="748070" y="4898946"/>
            <a:ext cx="6339007" cy="598408"/>
          </a:xfrm>
          <a:prstGeom prst="rect">
            <a:avLst/>
          </a:prstGeom>
          <a:noFill/>
          <a:ln/>
        </p:spPr>
        <p:txBody>
          <a:bodyPr wrap="square" lIns="0" tIns="0" rIns="0" bIns="0" rtlCol="0" anchor="t"/>
          <a:lstStyle/>
          <a:p>
            <a:pPr algn="l" indent="0" marL="0">
              <a:lnSpc>
                <a:spcPts val="2350"/>
              </a:lnSpc>
              <a:buNone/>
            </a:pPr>
            <a:r>
              <a:rPr lang="en-US" sz="1450" i="1" dirty="0">
                <a:solidFill>
                  <a:srgbClr val="000066"/>
                </a:solidFill>
                <a:latin typeface="Inter" pitchFamily="34" charset="0"/>
                <a:ea typeface="Inter" pitchFamily="34" charset="-122"/>
                <a:cs typeface="Inter" pitchFamily="34" charset="-120"/>
              </a:rPr>
              <a:t>Lưu ý: Thông tin xác thực thường được mã hóa bằng Base64 hoặc các phương thức an toàn hơn như OAuth, JWT.</a:t>
            </a:r>
            <a:endParaRPr lang="en-US" sz="1450" dirty="0"/>
          </a:p>
        </p:txBody>
      </p:sp>
      <p:pic>
        <p:nvPicPr>
          <p:cNvPr id="11"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8070" y="514350"/>
            <a:ext cx="4761071" cy="584359"/>
          </a:xfrm>
          <a:prstGeom prst="rect">
            <a:avLst/>
          </a:prstGeom>
          <a:noFill/>
          <a:ln/>
        </p:spPr>
        <p:txBody>
          <a:bodyPr wrap="none" lIns="0" tIns="0" rIns="0" bIns="0" rtlCol="0" anchor="t"/>
          <a:lstStyle/>
          <a:p>
            <a:pPr algn="l" indent="0" marL="0">
              <a:lnSpc>
                <a:spcPts val="4600"/>
              </a:lnSpc>
              <a:buNone/>
            </a:pPr>
            <a:r>
              <a:rPr lang="en-US" sz="3650" b="1" dirty="0">
                <a:solidFill>
                  <a:srgbClr val="000066"/>
                </a:solidFill>
                <a:latin typeface="Inter Bold" pitchFamily="34" charset="0"/>
                <a:ea typeface="Inter Bold" pitchFamily="34" charset="-122"/>
                <a:cs typeface="Inter Bold" pitchFamily="34" charset="-120"/>
              </a:rPr>
              <a:t>Tầng Ứng dụng là gì?</a:t>
            </a:r>
            <a:endParaRPr lang="en-US" sz="3650" dirty="0"/>
          </a:p>
        </p:txBody>
      </p:sp>
      <p:sp>
        <p:nvSpPr>
          <p:cNvPr id="3" name="Text 1"/>
          <p:cNvSpPr/>
          <p:nvPr/>
        </p:nvSpPr>
        <p:spPr>
          <a:xfrm>
            <a:off x="748070" y="1566148"/>
            <a:ext cx="3043476" cy="350639"/>
          </a:xfrm>
          <a:prstGeom prst="rect">
            <a:avLst/>
          </a:prstGeom>
          <a:noFill/>
          <a:ln/>
        </p:spPr>
        <p:txBody>
          <a:bodyPr wrap="none" lIns="0" tIns="0" rIns="0" bIns="0" rtlCol="0" anchor="t"/>
          <a:lstStyle/>
          <a:p>
            <a:pPr algn="l" indent="0" marL="0">
              <a:lnSpc>
                <a:spcPts val="2750"/>
              </a:lnSpc>
              <a:buNone/>
            </a:pPr>
            <a:r>
              <a:rPr lang="en-US" sz="2200" b="1" dirty="0">
                <a:solidFill>
                  <a:srgbClr val="000066"/>
                </a:solidFill>
                <a:latin typeface="Inter Bold" pitchFamily="34" charset="0"/>
                <a:ea typeface="Inter Bold" pitchFamily="34" charset="-122"/>
                <a:cs typeface="Inter Bold" pitchFamily="34" charset="-120"/>
              </a:rPr>
              <a:t>Nơi tương tác trực tiếp</a:t>
            </a:r>
            <a:endParaRPr lang="en-US" sz="2200" dirty="0"/>
          </a:p>
        </p:txBody>
      </p:sp>
      <p:sp>
        <p:nvSpPr>
          <p:cNvPr id="4" name="Text 2"/>
          <p:cNvSpPr/>
          <p:nvPr/>
        </p:nvSpPr>
        <p:spPr>
          <a:xfrm>
            <a:off x="748070" y="2103715"/>
            <a:ext cx="6339007" cy="897612"/>
          </a:xfrm>
          <a:prstGeom prst="rect">
            <a:avLst/>
          </a:prstGeom>
          <a:noFill/>
          <a:ln/>
        </p:spPr>
        <p:txBody>
          <a:bodyPr wrap="square" lIns="0" tIns="0" rIns="0" bIns="0" rtlCol="0" anchor="t"/>
          <a:lstStyle/>
          <a:p>
            <a:pPr algn="l" indent="0" marL="0">
              <a:lnSpc>
                <a:spcPts val="2350"/>
              </a:lnSpc>
              <a:buNone/>
            </a:pPr>
            <a:r>
              <a:rPr lang="en-US" sz="1450" dirty="0">
                <a:solidFill>
                  <a:srgbClr val="000066"/>
                </a:solidFill>
                <a:latin typeface="Inter" pitchFamily="34" charset="0"/>
                <a:ea typeface="Inter" pitchFamily="34" charset="-122"/>
                <a:cs typeface="Inter" pitchFamily="34" charset="-120"/>
              </a:rPr>
              <a:t>Tầng ứng dụng là tầng cao nhất trong mô hình mạng, nơi người dùng tương tác trực tiếp với các dịch vụ mạng thông qua các phần mềm quen thuộc như trình duyệt web, email, chat, và truyền file.</a:t>
            </a:r>
            <a:endParaRPr lang="en-US" sz="1450" dirty="0"/>
          </a:p>
        </p:txBody>
      </p:sp>
      <p:sp>
        <p:nvSpPr>
          <p:cNvPr id="5" name="Text 3"/>
          <p:cNvSpPr/>
          <p:nvPr/>
        </p:nvSpPr>
        <p:spPr>
          <a:xfrm>
            <a:off x="748070" y="3169563"/>
            <a:ext cx="6339007" cy="897612"/>
          </a:xfrm>
          <a:prstGeom prst="rect">
            <a:avLst/>
          </a:prstGeom>
          <a:noFill/>
          <a:ln/>
        </p:spPr>
        <p:txBody>
          <a:bodyPr wrap="square" lIns="0" tIns="0" rIns="0" bIns="0" rtlCol="0" anchor="t"/>
          <a:lstStyle/>
          <a:p>
            <a:pPr algn="l" indent="0" marL="0">
              <a:lnSpc>
                <a:spcPts val="2350"/>
              </a:lnSpc>
              <a:buNone/>
            </a:pPr>
            <a:r>
              <a:rPr lang="en-US" sz="1450" dirty="0">
                <a:solidFill>
                  <a:srgbClr val="000066"/>
                </a:solidFill>
                <a:latin typeface="Inter" pitchFamily="34" charset="0"/>
                <a:ea typeface="Inter" pitchFamily="34" charset="-122"/>
                <a:cs typeface="Inter" pitchFamily="34" charset="-120"/>
              </a:rPr>
              <a:t>Đây là tầng duy nhất mà người dùng thường xuyên "nhìn thấy" và sử dụng hàng ngày, tạo cầu nối giữa con người và hạ tầng mạng phức tạp bên dưới.</a:t>
            </a:r>
            <a:endParaRPr lang="en-US" sz="1450" dirty="0"/>
          </a:p>
        </p:txBody>
      </p:sp>
      <p:pic>
        <p:nvPicPr>
          <p:cNvPr id="6"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219795"/>
            <a:ext cx="6923365"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Cookie - Ghi nhớ Người dùng</a:t>
            </a:r>
            <a:endParaRPr lang="en-US" sz="3900" dirty="0"/>
          </a:p>
        </p:txBody>
      </p:sp>
      <p:sp>
        <p:nvSpPr>
          <p:cNvPr id="3" name="Text 1"/>
          <p:cNvSpPr/>
          <p:nvPr/>
        </p:nvSpPr>
        <p:spPr>
          <a:xfrm>
            <a:off x="793790" y="223670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Cookie là cơ chế cho phép server "ghi nhớ" thông tin về client mặc dù HTTP là giao thức không trạng thái.</a:t>
            </a:r>
            <a:endParaRPr lang="en-US" sz="1550" dirty="0"/>
          </a:p>
        </p:txBody>
      </p:sp>
      <p:sp>
        <p:nvSpPr>
          <p:cNvPr id="4" name="Text 2"/>
          <p:cNvSpPr/>
          <p:nvPr/>
        </p:nvSpPr>
        <p:spPr>
          <a:xfrm>
            <a:off x="793790" y="277749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Light" pitchFamily="34" charset="0"/>
                <a:ea typeface="Inter Light" pitchFamily="34" charset="-122"/>
                <a:cs typeface="Inter Light" pitchFamily="34" charset="-120"/>
              </a:rPr>
              <a:t>01</a:t>
            </a:r>
            <a:endParaRPr lang="en-US" sz="1550" dirty="0"/>
          </a:p>
        </p:txBody>
      </p:sp>
      <p:sp>
        <p:nvSpPr>
          <p:cNvPr id="5" name="Shape 3"/>
          <p:cNvSpPr/>
          <p:nvPr/>
        </p:nvSpPr>
        <p:spPr>
          <a:xfrm>
            <a:off x="793790" y="3091815"/>
            <a:ext cx="4215289" cy="22860"/>
          </a:xfrm>
          <a:prstGeom prst="rect">
            <a:avLst/>
          </a:prstGeom>
          <a:solidFill>
            <a:srgbClr val="1F4E9E"/>
          </a:solidFill>
          <a:ln/>
        </p:spPr>
      </p:sp>
      <p:sp>
        <p:nvSpPr>
          <p:cNvPr id="6" name="Text 4"/>
          <p:cNvSpPr/>
          <p:nvPr/>
        </p:nvSpPr>
        <p:spPr>
          <a:xfrm>
            <a:off x="793790" y="323671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Server tạo Cookie</a:t>
            </a:r>
            <a:endParaRPr lang="en-US" sz="1950" dirty="0"/>
          </a:p>
        </p:txBody>
      </p:sp>
      <p:sp>
        <p:nvSpPr>
          <p:cNvPr id="7" name="Text 5"/>
          <p:cNvSpPr/>
          <p:nvPr/>
        </p:nvSpPr>
        <p:spPr>
          <a:xfrm>
            <a:off x="793790" y="3665934"/>
            <a:ext cx="4215289"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Khi client truy cập lần đầu, server tạo một cookie chứa thông tin định danh và gửi về trong response header: </a:t>
            </a:r>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Set-Cookie</a:t>
            </a:r>
            <a:endParaRPr lang="en-US" sz="1550" dirty="0"/>
          </a:p>
        </p:txBody>
      </p:sp>
      <p:sp>
        <p:nvSpPr>
          <p:cNvPr id="8" name="Text 6"/>
          <p:cNvSpPr/>
          <p:nvPr/>
        </p:nvSpPr>
        <p:spPr>
          <a:xfrm>
            <a:off x="5207437" y="277749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Light" pitchFamily="34" charset="0"/>
                <a:ea typeface="Inter Light" pitchFamily="34" charset="-122"/>
                <a:cs typeface="Inter Light" pitchFamily="34" charset="-120"/>
              </a:rPr>
              <a:t>02</a:t>
            </a:r>
            <a:endParaRPr lang="en-US" sz="1550" dirty="0"/>
          </a:p>
        </p:txBody>
      </p:sp>
      <p:sp>
        <p:nvSpPr>
          <p:cNvPr id="9" name="Shape 7"/>
          <p:cNvSpPr/>
          <p:nvPr/>
        </p:nvSpPr>
        <p:spPr>
          <a:xfrm>
            <a:off x="5207437" y="3091815"/>
            <a:ext cx="4215408" cy="22860"/>
          </a:xfrm>
          <a:prstGeom prst="rect">
            <a:avLst/>
          </a:prstGeom>
          <a:solidFill>
            <a:srgbClr val="1F4E9E"/>
          </a:solidFill>
          <a:ln/>
        </p:spPr>
      </p:sp>
      <p:sp>
        <p:nvSpPr>
          <p:cNvPr id="10" name="Text 8"/>
          <p:cNvSpPr/>
          <p:nvPr/>
        </p:nvSpPr>
        <p:spPr>
          <a:xfrm>
            <a:off x="5207437" y="3236714"/>
            <a:ext cx="2731651"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Trình duyệt lưu Cookie</a:t>
            </a:r>
            <a:endParaRPr lang="en-US" sz="1950" dirty="0"/>
          </a:p>
        </p:txBody>
      </p:sp>
      <p:sp>
        <p:nvSpPr>
          <p:cNvPr id="11" name="Text 9"/>
          <p:cNvSpPr/>
          <p:nvPr/>
        </p:nvSpPr>
        <p:spPr>
          <a:xfrm>
            <a:off x="5207437" y="3665934"/>
            <a:ext cx="4215408"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Trình duyệt lưu cookie vào bộ nhớ hoặc ổ cứng, liên kết với tên miền của website.</a:t>
            </a:r>
            <a:endParaRPr lang="en-US" sz="1550" dirty="0"/>
          </a:p>
        </p:txBody>
      </p:sp>
      <p:sp>
        <p:nvSpPr>
          <p:cNvPr id="12" name="Text 10"/>
          <p:cNvSpPr/>
          <p:nvPr/>
        </p:nvSpPr>
        <p:spPr>
          <a:xfrm>
            <a:off x="9621203" y="277749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Light" pitchFamily="34" charset="0"/>
                <a:ea typeface="Inter Light" pitchFamily="34" charset="-122"/>
                <a:cs typeface="Inter Light" pitchFamily="34" charset="-120"/>
              </a:rPr>
              <a:t>03</a:t>
            </a:r>
            <a:endParaRPr lang="en-US" sz="1550" dirty="0"/>
          </a:p>
        </p:txBody>
      </p:sp>
      <p:sp>
        <p:nvSpPr>
          <p:cNvPr id="13" name="Shape 11"/>
          <p:cNvSpPr/>
          <p:nvPr/>
        </p:nvSpPr>
        <p:spPr>
          <a:xfrm>
            <a:off x="9621203" y="3091815"/>
            <a:ext cx="4215289" cy="22860"/>
          </a:xfrm>
          <a:prstGeom prst="rect">
            <a:avLst/>
          </a:prstGeom>
          <a:solidFill>
            <a:srgbClr val="1F4E9E"/>
          </a:solidFill>
          <a:ln/>
        </p:spPr>
      </p:sp>
      <p:sp>
        <p:nvSpPr>
          <p:cNvPr id="14" name="Text 12"/>
          <p:cNvSpPr/>
          <p:nvPr/>
        </p:nvSpPr>
        <p:spPr>
          <a:xfrm>
            <a:off x="9621203" y="3236714"/>
            <a:ext cx="3641527"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Gửi lại trong Request tiếp theo</a:t>
            </a:r>
            <a:endParaRPr lang="en-US" sz="1950" dirty="0"/>
          </a:p>
        </p:txBody>
      </p:sp>
      <p:sp>
        <p:nvSpPr>
          <p:cNvPr id="15" name="Text 13"/>
          <p:cNvSpPr/>
          <p:nvPr/>
        </p:nvSpPr>
        <p:spPr>
          <a:xfrm>
            <a:off x="9621203" y="3665934"/>
            <a:ext cx="4215289"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Mỗi lần truy cập lại website, trình duyệt tự động gửi cookie trong header: </a:t>
            </a:r>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Cookie</a:t>
            </a:r>
            <a:endParaRPr lang="en-US" sz="1550" dirty="0"/>
          </a:p>
        </p:txBody>
      </p:sp>
      <p:sp>
        <p:nvSpPr>
          <p:cNvPr id="16" name="Text 14"/>
          <p:cNvSpPr/>
          <p:nvPr/>
        </p:nvSpPr>
        <p:spPr>
          <a:xfrm>
            <a:off x="793790" y="4990624"/>
            <a:ext cx="13042821"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Ứng dụng của Cookie:</a:t>
            </a:r>
            <a:endParaRPr lang="en-US" sz="1550" dirty="0"/>
          </a:p>
        </p:txBody>
      </p:sp>
      <p:sp>
        <p:nvSpPr>
          <p:cNvPr id="17" name="Text 15"/>
          <p:cNvSpPr/>
          <p:nvPr/>
        </p:nvSpPr>
        <p:spPr>
          <a:xfrm>
            <a:off x="793790" y="5531406"/>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Duy trì phiên đăng nhập (session management)</a:t>
            </a:r>
            <a:endParaRPr lang="en-US" sz="1550" dirty="0"/>
          </a:p>
        </p:txBody>
      </p:sp>
      <p:sp>
        <p:nvSpPr>
          <p:cNvPr id="18" name="Text 16"/>
          <p:cNvSpPr/>
          <p:nvPr/>
        </p:nvSpPr>
        <p:spPr>
          <a:xfrm>
            <a:off x="793790" y="5918359"/>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Lưu giỏ hàng trong trang thương mại điện tử</a:t>
            </a:r>
            <a:endParaRPr lang="en-US" sz="1550" dirty="0"/>
          </a:p>
        </p:txBody>
      </p:sp>
      <p:sp>
        <p:nvSpPr>
          <p:cNvPr id="19" name="Text 17"/>
          <p:cNvSpPr/>
          <p:nvPr/>
        </p:nvSpPr>
        <p:spPr>
          <a:xfrm>
            <a:off x="793790" y="6305312"/>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Ghi nhận tùy chỉnh người dùng (ngôn ngữ, giao diện)</a:t>
            </a:r>
            <a:endParaRPr lang="en-US" sz="1550" dirty="0"/>
          </a:p>
        </p:txBody>
      </p:sp>
      <p:sp>
        <p:nvSpPr>
          <p:cNvPr id="20" name="Text 18"/>
          <p:cNvSpPr/>
          <p:nvPr/>
        </p:nvSpPr>
        <p:spPr>
          <a:xfrm>
            <a:off x="793790" y="6692265"/>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Theo dõi hành vi người dùng cho mục đích phân tích</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683901"/>
            <a:ext cx="7237095"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Conditional GET &amp; Web Cache</a:t>
            </a:r>
            <a:endParaRPr lang="en-US" sz="3900" dirty="0"/>
          </a:p>
        </p:txBody>
      </p:sp>
      <p:sp>
        <p:nvSpPr>
          <p:cNvPr id="3" name="Text 1"/>
          <p:cNvSpPr/>
          <p:nvPr/>
        </p:nvSpPr>
        <p:spPr>
          <a:xfrm>
            <a:off x="793790" y="279999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66"/>
                </a:solidFill>
                <a:latin typeface="Inter Bold" pitchFamily="34" charset="0"/>
                <a:ea typeface="Inter Bold" pitchFamily="34" charset="-122"/>
                <a:cs typeface="Inter Bold" pitchFamily="34" charset="-120"/>
              </a:rPr>
              <a:t>Conditional GET</a:t>
            </a:r>
            <a:endParaRPr lang="en-US" sz="2300" dirty="0"/>
          </a:p>
        </p:txBody>
      </p:sp>
      <p:sp>
        <p:nvSpPr>
          <p:cNvPr id="4" name="Text 2"/>
          <p:cNvSpPr/>
          <p:nvPr/>
        </p:nvSpPr>
        <p:spPr>
          <a:xfrm>
            <a:off x="793790" y="3370421"/>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Là kỹ thuật giúp tiết kiệm băng thông bằng cách chỉ tải nội dung khi có thay đổi.</a:t>
            </a:r>
            <a:endParaRPr lang="en-US" sz="1550" dirty="0"/>
          </a:p>
        </p:txBody>
      </p:sp>
      <p:sp>
        <p:nvSpPr>
          <p:cNvPr id="5" name="Text 3"/>
          <p:cNvSpPr/>
          <p:nvPr/>
        </p:nvSpPr>
        <p:spPr>
          <a:xfrm>
            <a:off x="793790" y="4184094"/>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Cách hoạt động:</a:t>
            </a:r>
            <a:endParaRPr lang="en-US" sz="1550" dirty="0"/>
          </a:p>
        </p:txBody>
      </p:sp>
      <p:sp>
        <p:nvSpPr>
          <p:cNvPr id="6" name="Text 4"/>
          <p:cNvSpPr/>
          <p:nvPr/>
        </p:nvSpPr>
        <p:spPr>
          <a:xfrm>
            <a:off x="793790" y="468022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Client gửi request kèm </a:t>
            </a:r>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If-Modified-Since: [date]</a:t>
            </a:r>
            <a:endParaRPr lang="en-US" sz="1550" dirty="0"/>
          </a:p>
        </p:txBody>
      </p:sp>
      <p:sp>
        <p:nvSpPr>
          <p:cNvPr id="7" name="Text 5"/>
          <p:cNvSpPr/>
          <p:nvPr/>
        </p:nvSpPr>
        <p:spPr>
          <a:xfrm>
            <a:off x="793790" y="506718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Server kiểm tra xem tài nguyên có thay đổi sau ngày đó không</a:t>
            </a:r>
            <a:endParaRPr lang="en-US" sz="1550" dirty="0"/>
          </a:p>
        </p:txBody>
      </p:sp>
      <p:sp>
        <p:nvSpPr>
          <p:cNvPr id="8" name="Text 6"/>
          <p:cNvSpPr/>
          <p:nvPr/>
        </p:nvSpPr>
        <p:spPr>
          <a:xfrm>
            <a:off x="793790" y="545413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Nếu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không thay đổi:</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trả về </a:t>
            </a:r>
            <a:pPr algn="l" indent="0" marL="0">
              <a:lnSpc>
                <a:spcPts val="2500"/>
              </a:lnSpc>
              <a:buNone/>
            </a:pPr>
            <a:r>
              <a:rPr lang="en-US" sz="1550" dirty="0">
                <a:solidFill>
                  <a:srgbClr val="000066"/>
                </a:solidFill>
                <a:highlight>
                  <a:srgbClr val="8AA2CC"/>
                </a:highlight>
                <a:latin typeface="Inter" pitchFamily="34" charset="0"/>
                <a:ea typeface="Inter" pitchFamily="34" charset="-122"/>
                <a:cs typeface="Inter" pitchFamily="34" charset="-120"/>
              </a:rPr>
              <a:t>304 Not Modified</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(không có body)</a:t>
            </a:r>
            <a:endParaRPr lang="en-US" sz="1550" dirty="0"/>
          </a:p>
        </p:txBody>
      </p:sp>
      <p:sp>
        <p:nvSpPr>
          <p:cNvPr id="9" name="Text 7"/>
          <p:cNvSpPr/>
          <p:nvPr/>
        </p:nvSpPr>
        <p:spPr>
          <a:xfrm>
            <a:off x="793790" y="584108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Nếu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có thay đổi:</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trả về </a:t>
            </a:r>
            <a:pPr algn="l" indent="0" marL="0">
              <a:lnSpc>
                <a:spcPts val="2500"/>
              </a:lnSpc>
              <a:buNone/>
            </a:pPr>
            <a:r>
              <a:rPr lang="en-US" sz="1550" dirty="0">
                <a:solidFill>
                  <a:srgbClr val="000066"/>
                </a:solidFill>
                <a:highlight>
                  <a:srgbClr val="8AA2CC"/>
                </a:highlight>
                <a:latin typeface="Inter" pitchFamily="34" charset="0"/>
                <a:ea typeface="Inter" pitchFamily="34" charset="-122"/>
                <a:cs typeface="Inter" pitchFamily="34" charset="-120"/>
              </a:rPr>
              <a:t>200 OK</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kèm nội dung mới</a:t>
            </a:r>
            <a:endParaRPr lang="en-US" sz="1550" dirty="0"/>
          </a:p>
        </p:txBody>
      </p:sp>
      <p:sp>
        <p:nvSpPr>
          <p:cNvPr id="10" name="Text 8"/>
          <p:cNvSpPr/>
          <p:nvPr/>
        </p:nvSpPr>
        <p:spPr>
          <a:xfrm>
            <a:off x="7564874" y="2799993"/>
            <a:ext cx="3791783" cy="372070"/>
          </a:xfrm>
          <a:prstGeom prst="rect">
            <a:avLst/>
          </a:prstGeom>
          <a:noFill/>
          <a:ln/>
        </p:spPr>
        <p:txBody>
          <a:bodyPr wrap="none" lIns="0" tIns="0" rIns="0" bIns="0" rtlCol="0" anchor="t"/>
          <a:lstStyle/>
          <a:p>
            <a:pPr algn="l" indent="0" marL="0">
              <a:lnSpc>
                <a:spcPts val="2900"/>
              </a:lnSpc>
              <a:buNone/>
            </a:pPr>
            <a:r>
              <a:rPr lang="en-US" sz="2300" b="1" dirty="0">
                <a:solidFill>
                  <a:srgbClr val="000066"/>
                </a:solidFill>
                <a:latin typeface="Inter Bold" pitchFamily="34" charset="0"/>
                <a:ea typeface="Inter Bold" pitchFamily="34" charset="-122"/>
                <a:cs typeface="Inter Bold" pitchFamily="34" charset="-120"/>
              </a:rPr>
              <a:t>Web Cache (Proxy Cache)</a:t>
            </a:r>
            <a:endParaRPr lang="en-US" sz="2300" dirty="0"/>
          </a:p>
        </p:txBody>
      </p:sp>
      <p:sp>
        <p:nvSpPr>
          <p:cNvPr id="11" name="Text 9"/>
          <p:cNvSpPr/>
          <p:nvPr/>
        </p:nvSpPr>
        <p:spPr>
          <a:xfrm>
            <a:off x="7564874" y="3370421"/>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Là server trung gian lưu trữ bản sao của các tài nguyên web phổ biến.</a:t>
            </a:r>
            <a:endParaRPr lang="en-US" sz="1550" dirty="0"/>
          </a:p>
        </p:txBody>
      </p:sp>
      <p:sp>
        <p:nvSpPr>
          <p:cNvPr id="12" name="Text 10"/>
          <p:cNvSpPr/>
          <p:nvPr/>
        </p:nvSpPr>
        <p:spPr>
          <a:xfrm>
            <a:off x="7564874" y="4184094"/>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Lợi ích:</a:t>
            </a:r>
            <a:endParaRPr lang="en-US" sz="1550" dirty="0"/>
          </a:p>
        </p:txBody>
      </p:sp>
      <p:sp>
        <p:nvSpPr>
          <p:cNvPr id="13" name="Text 11"/>
          <p:cNvSpPr/>
          <p:nvPr/>
        </p:nvSpPr>
        <p:spPr>
          <a:xfrm>
            <a:off x="7564874" y="468022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Tăng tốc độ:</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Lấy dữ liệu từ cache gần hơn</a:t>
            </a:r>
            <a:endParaRPr lang="en-US" sz="1550" dirty="0"/>
          </a:p>
        </p:txBody>
      </p:sp>
      <p:sp>
        <p:nvSpPr>
          <p:cNvPr id="14" name="Text 12"/>
          <p:cNvSpPr/>
          <p:nvPr/>
        </p:nvSpPr>
        <p:spPr>
          <a:xfrm>
            <a:off x="7564874" y="506718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Giảm tải Internet:</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Ít request đến server gốc</a:t>
            </a:r>
            <a:endParaRPr lang="en-US" sz="1550" dirty="0"/>
          </a:p>
        </p:txBody>
      </p:sp>
      <p:sp>
        <p:nvSpPr>
          <p:cNvPr id="15" name="Text 13"/>
          <p:cNvSpPr/>
          <p:nvPr/>
        </p:nvSpPr>
        <p:spPr>
          <a:xfrm>
            <a:off x="7564874" y="545413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Tiết kiệm băng thông:</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Giảm lưu lượng truyền tải</a:t>
            </a:r>
            <a:endParaRPr lang="en-US" sz="1550" dirty="0"/>
          </a:p>
        </p:txBody>
      </p:sp>
      <p:sp>
        <p:nvSpPr>
          <p:cNvPr id="16" name="Text 14"/>
          <p:cNvSpPr/>
          <p:nvPr/>
        </p:nvSpPr>
        <p:spPr>
          <a:xfrm>
            <a:off x="7564874" y="5841087"/>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Tăng khả năng sẵn sàng:</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Vẫn truy cập được khi server gốc gặp sự cố</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15540"/>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4.</a:t>
            </a:r>
            <a:endParaRPr lang="en-US" sz="3900" dirty="0"/>
          </a:p>
        </p:txBody>
      </p:sp>
      <p:sp>
        <p:nvSpPr>
          <p:cNvPr id="4" name="Text 1"/>
          <p:cNvSpPr/>
          <p:nvPr/>
        </p:nvSpPr>
        <p:spPr>
          <a:xfrm>
            <a:off x="6280190" y="3333274"/>
            <a:ext cx="7556421" cy="2480786"/>
          </a:xfrm>
          <a:prstGeom prst="rect">
            <a:avLst/>
          </a:prstGeom>
          <a:noFill/>
          <a:ln/>
        </p:spPr>
        <p:txBody>
          <a:bodyPr wrap="square" lIns="0" tIns="0" rIns="0" bIns="0" rtlCol="0" anchor="t"/>
          <a:lstStyle/>
          <a:p>
            <a:pPr algn="l" indent="0" marL="0">
              <a:lnSpc>
                <a:spcPts val="9750"/>
              </a:lnSpc>
              <a:buNone/>
            </a:pPr>
            <a:r>
              <a:rPr lang="en-US" sz="7800" b="1" dirty="0">
                <a:solidFill>
                  <a:srgbClr val="000066"/>
                </a:solidFill>
                <a:latin typeface="Inter Bold" pitchFamily="34" charset="0"/>
                <a:ea typeface="Inter Bold" pitchFamily="34" charset="-122"/>
                <a:cs typeface="Inter Bold" pitchFamily="34" charset="-120"/>
              </a:rPr>
              <a:t>FTP - Truyền File</a:t>
            </a:r>
            <a:endParaRPr lang="en-US" sz="7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631150"/>
            <a:ext cx="6586418"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FTP - File Transfer Protocol</a:t>
            </a:r>
            <a:endParaRPr lang="en-US" sz="3900" dirty="0"/>
          </a:p>
        </p:txBody>
      </p:sp>
      <p:sp>
        <p:nvSpPr>
          <p:cNvPr id="3" name="Text 1"/>
          <p:cNvSpPr/>
          <p:nvPr/>
        </p:nvSpPr>
        <p:spPr>
          <a:xfrm>
            <a:off x="793790" y="1747242"/>
            <a:ext cx="3074313" cy="372070"/>
          </a:xfrm>
          <a:prstGeom prst="rect">
            <a:avLst/>
          </a:prstGeom>
          <a:noFill/>
          <a:ln/>
        </p:spPr>
        <p:txBody>
          <a:bodyPr wrap="none" lIns="0" tIns="0" rIns="0" bIns="0" rtlCol="0" anchor="t"/>
          <a:lstStyle/>
          <a:p>
            <a:pPr algn="l" indent="0" marL="0">
              <a:lnSpc>
                <a:spcPts val="2900"/>
              </a:lnSpc>
              <a:buNone/>
            </a:pPr>
            <a:r>
              <a:rPr lang="en-US" sz="2300" b="1" dirty="0">
                <a:solidFill>
                  <a:srgbClr val="000066"/>
                </a:solidFill>
                <a:latin typeface="Inter Bold" pitchFamily="34" charset="0"/>
                <a:ea typeface="Inter Bold" pitchFamily="34" charset="-122"/>
                <a:cs typeface="Inter Bold" pitchFamily="34" charset="-120"/>
              </a:rPr>
              <a:t>Giao thức Truyền File</a:t>
            </a:r>
            <a:endParaRPr lang="en-US" sz="2300" dirty="0"/>
          </a:p>
        </p:txBody>
      </p:sp>
      <p:sp>
        <p:nvSpPr>
          <p:cNvPr id="4" name="Text 2"/>
          <p:cNvSpPr/>
          <p:nvPr/>
        </p:nvSpPr>
        <p:spPr>
          <a:xfrm>
            <a:off x="793790" y="2317671"/>
            <a:ext cx="6955631"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FTP là một trong những giao thức Internet lâu đời nhất, được định nghĩa trong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RFC 959</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từ năm 1971. Nó cho phép truyền file giữa các máy tính trên mạng một cách đáng tin cậy.</a:t>
            </a:r>
            <a:endParaRPr lang="en-US" sz="1550" dirty="0"/>
          </a:p>
        </p:txBody>
      </p:sp>
      <p:sp>
        <p:nvSpPr>
          <p:cNvPr id="5" name="Text 3"/>
          <p:cNvSpPr/>
          <p:nvPr/>
        </p:nvSpPr>
        <p:spPr>
          <a:xfrm>
            <a:off x="793790" y="3448883"/>
            <a:ext cx="6955631"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Đặc điểm nổi bật:</a:t>
            </a:r>
            <a:endParaRPr lang="en-US" sz="1550" dirty="0"/>
          </a:p>
        </p:txBody>
      </p:sp>
      <p:sp>
        <p:nvSpPr>
          <p:cNvPr id="6" name="Text 4"/>
          <p:cNvSpPr/>
          <p:nvPr/>
        </p:nvSpPr>
        <p:spPr>
          <a:xfrm>
            <a:off x="793790" y="3945017"/>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Sử dụng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2 kết nối TCP song song</a:t>
            </a:r>
            <a:endParaRPr lang="en-US" sz="1550" dirty="0"/>
          </a:p>
        </p:txBody>
      </p:sp>
      <p:sp>
        <p:nvSpPr>
          <p:cNvPr id="7" name="Text 5"/>
          <p:cNvSpPr/>
          <p:nvPr/>
        </p:nvSpPr>
        <p:spPr>
          <a:xfrm>
            <a:off x="793790" y="4331970"/>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Kênh điều khiển (Control):</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Cổng 21 - gửi lệnh và nhận phản hồi</a:t>
            </a:r>
            <a:endParaRPr lang="en-US" sz="1550" dirty="0"/>
          </a:p>
        </p:txBody>
      </p:sp>
      <p:sp>
        <p:nvSpPr>
          <p:cNvPr id="8" name="Text 6"/>
          <p:cNvSpPr/>
          <p:nvPr/>
        </p:nvSpPr>
        <p:spPr>
          <a:xfrm>
            <a:off x="793790" y="4718923"/>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Kênh dữ liệu (Data):</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Cổng 20 - truyền file thực tế</a:t>
            </a:r>
            <a:endParaRPr lang="en-US" sz="1550" dirty="0"/>
          </a:p>
        </p:txBody>
      </p:sp>
      <p:sp>
        <p:nvSpPr>
          <p:cNvPr id="9" name="Text 7"/>
          <p:cNvSpPr/>
          <p:nvPr/>
        </p:nvSpPr>
        <p:spPr>
          <a:xfrm>
            <a:off x="793790" y="5105876"/>
            <a:ext cx="695563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Cơ chế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"ngoài băng"</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(out-of-band): điều khiển và dữ liệu tách biệt</a:t>
            </a:r>
            <a:endParaRPr lang="en-US" sz="1550" dirty="0"/>
          </a:p>
        </p:txBody>
      </p:sp>
      <p:sp>
        <p:nvSpPr>
          <p:cNvPr id="10" name="Shape 8"/>
          <p:cNvSpPr/>
          <p:nvPr/>
        </p:nvSpPr>
        <p:spPr>
          <a:xfrm>
            <a:off x="793790" y="5646658"/>
            <a:ext cx="6955631" cy="1160740"/>
          </a:xfrm>
          <a:prstGeom prst="roundRect">
            <a:avLst>
              <a:gd name="adj" fmla="val 7182"/>
            </a:avLst>
          </a:prstGeom>
          <a:solidFill>
            <a:srgbClr val="BFD2F2"/>
          </a:solidFill>
          <a:ln/>
        </p:spPr>
      </p:sp>
      <p:pic>
        <p:nvPicPr>
          <p:cNvPr id="11" name="Image 0" descr="preencoded.png">    </p:cNvPr>
          <p:cNvPicPr>
            <a:picLocks noChangeAspect="1"/>
          </p:cNvPicPr>
          <p:nvPr/>
        </p:nvPicPr>
        <p:blipFill>
          <a:blip r:embed="rId1"/>
          <a:stretch>
            <a:fillRect/>
          </a:stretch>
        </p:blipFill>
        <p:spPr>
          <a:xfrm>
            <a:off x="992148" y="5949553"/>
            <a:ext cx="248007" cy="198358"/>
          </a:xfrm>
          <a:prstGeom prst="rect">
            <a:avLst/>
          </a:prstGeom>
        </p:spPr>
      </p:pic>
      <p:sp>
        <p:nvSpPr>
          <p:cNvPr id="12" name="Text 9"/>
          <p:cNvSpPr/>
          <p:nvPr/>
        </p:nvSpPr>
        <p:spPr>
          <a:xfrm>
            <a:off x="1438513" y="5894546"/>
            <a:ext cx="6112550"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Inter" pitchFamily="34" charset="0"/>
                <a:ea typeface="Inter" pitchFamily="34" charset="-122"/>
                <a:cs typeface="Inter" pitchFamily="34" charset="-120"/>
              </a:rPr>
              <a:t>So sánh:</a:t>
            </a:r>
            <a:pPr algn="l" indent="0" marL="0">
              <a:lnSpc>
                <a:spcPts val="2500"/>
              </a:lnSpc>
              <a:buNone/>
            </a:pPr>
            <a:r>
              <a:rPr lang="en-US" sz="1550" dirty="0">
                <a:solidFill>
                  <a:srgbClr val="000000"/>
                </a:solidFill>
                <a:latin typeface="Inter" pitchFamily="34" charset="0"/>
                <a:ea typeface="Inter" pitchFamily="34" charset="-122"/>
                <a:cs typeface="Inter" pitchFamily="34" charset="-120"/>
              </a:rPr>
              <a:t> HTTP truyền cả lệnh và dữ liệu trên cùng một kết nối (in-band), trong khi FTP tách biệt hai kênh này.</a:t>
            </a:r>
            <a:endParaRPr lang="en-US" sz="1550" dirty="0"/>
          </a:p>
        </p:txBody>
      </p:sp>
      <p:pic>
        <p:nvPicPr>
          <p:cNvPr id="13" name="Image 1" descr="preencoded.png">    </p:cNvPr>
          <p:cNvPicPr>
            <a:picLocks noChangeAspect="1"/>
          </p:cNvPicPr>
          <p:nvPr/>
        </p:nvPicPr>
        <p:blipFill>
          <a:blip r:embed="rId2"/>
          <a:stretch>
            <a:fillRect/>
          </a:stretch>
        </p:blipFill>
        <p:spPr>
          <a:xfrm>
            <a:off x="8241149" y="1772126"/>
            <a:ext cx="5602962" cy="560296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37235" y="506849"/>
            <a:ext cx="5144572" cy="575905"/>
          </a:xfrm>
          <a:prstGeom prst="rect">
            <a:avLst/>
          </a:prstGeom>
          <a:noFill/>
          <a:ln/>
        </p:spPr>
        <p:txBody>
          <a:bodyPr wrap="none" lIns="0" tIns="0" rIns="0" bIns="0" rtlCol="0" anchor="t"/>
          <a:lstStyle/>
          <a:p>
            <a:pPr algn="l" indent="0" marL="0">
              <a:lnSpc>
                <a:spcPts val="4500"/>
              </a:lnSpc>
              <a:buNone/>
            </a:pPr>
            <a:r>
              <a:rPr lang="en-US" sz="3600" b="1" dirty="0">
                <a:solidFill>
                  <a:srgbClr val="000066"/>
                </a:solidFill>
                <a:latin typeface="Inter Bold" pitchFamily="34" charset="0"/>
                <a:ea typeface="Inter Bold" pitchFamily="34" charset="-122"/>
                <a:cs typeface="Inter Bold" pitchFamily="34" charset="-120"/>
              </a:rPr>
              <a:t>Các Lệnh FTP Phổ biến</a:t>
            </a:r>
            <a:endParaRPr lang="en-US" sz="3600" dirty="0"/>
          </a:p>
        </p:txBody>
      </p:sp>
      <p:sp>
        <p:nvSpPr>
          <p:cNvPr id="3" name="Text 1"/>
          <p:cNvSpPr/>
          <p:nvPr/>
        </p:nvSpPr>
        <p:spPr>
          <a:xfrm>
            <a:off x="737235" y="1451372"/>
            <a:ext cx="13155930" cy="294799"/>
          </a:xfrm>
          <a:prstGeom prst="rect">
            <a:avLst/>
          </a:prstGeom>
          <a:noFill/>
          <a:ln/>
        </p:spPr>
        <p:txBody>
          <a:bodyPr wrap="none" lIns="0" tIns="0" rIns="0" bIns="0" rtlCol="0" anchor="t"/>
          <a:lstStyle/>
          <a:p>
            <a:pPr algn="l" indent="0" marL="0">
              <a:lnSpc>
                <a:spcPts val="2300"/>
              </a:lnSpc>
              <a:buNone/>
            </a:pPr>
            <a:r>
              <a:rPr lang="en-US" sz="1450" dirty="0">
                <a:solidFill>
                  <a:srgbClr val="000066"/>
                </a:solidFill>
                <a:latin typeface="Inter" pitchFamily="34" charset="0"/>
                <a:ea typeface="Inter" pitchFamily="34" charset="-122"/>
                <a:cs typeface="Inter" pitchFamily="34" charset="-120"/>
              </a:rPr>
              <a:t>FTP sử dụng các lệnh văn bản để thực hiện các thao tác với file và thư mục trên server:</a:t>
            </a:r>
            <a:endParaRPr lang="en-US" sz="1450" dirty="0"/>
          </a:p>
        </p:txBody>
      </p:sp>
      <p:sp>
        <p:nvSpPr>
          <p:cNvPr id="4" name="Shape 2"/>
          <p:cNvSpPr/>
          <p:nvPr/>
        </p:nvSpPr>
        <p:spPr>
          <a:xfrm>
            <a:off x="737235" y="1953458"/>
            <a:ext cx="13155930" cy="1417558"/>
          </a:xfrm>
          <a:prstGeom prst="roundRect">
            <a:avLst>
              <a:gd name="adj" fmla="val 5461"/>
            </a:avLst>
          </a:prstGeom>
          <a:solidFill>
            <a:srgbClr val="FFFFFF"/>
          </a:solidFill>
          <a:ln w="22860">
            <a:solidFill>
              <a:srgbClr val="BAC7DD"/>
            </a:solidFill>
            <a:prstDash val="solid"/>
          </a:ln>
        </p:spPr>
      </p:sp>
      <p:sp>
        <p:nvSpPr>
          <p:cNvPr id="5" name="Shape 3"/>
          <p:cNvSpPr/>
          <p:nvPr/>
        </p:nvSpPr>
        <p:spPr>
          <a:xfrm>
            <a:off x="760095" y="1976318"/>
            <a:ext cx="737235" cy="1371838"/>
          </a:xfrm>
          <a:prstGeom prst="roundRect">
            <a:avLst>
              <a:gd name="adj" fmla="val 6779"/>
            </a:avLst>
          </a:prstGeom>
          <a:solidFill>
            <a:srgbClr val="D4E1F7"/>
          </a:solidFill>
          <a:ln/>
        </p:spPr>
      </p:sp>
      <p:sp>
        <p:nvSpPr>
          <p:cNvPr id="6" name="Text 4"/>
          <p:cNvSpPr/>
          <p:nvPr/>
        </p:nvSpPr>
        <p:spPr>
          <a:xfrm>
            <a:off x="986671" y="2489478"/>
            <a:ext cx="276463" cy="345519"/>
          </a:xfrm>
          <a:prstGeom prst="rect">
            <a:avLst/>
          </a:prstGeom>
          <a:noFill/>
          <a:ln/>
        </p:spPr>
        <p:txBody>
          <a:bodyPr wrap="none" lIns="0" tIns="0" rIns="0" bIns="0" rtlCol="0" anchor="t"/>
          <a:lstStyle/>
          <a:p>
            <a:pPr algn="l" indent="0" marL="0">
              <a:lnSpc>
                <a:spcPts val="2150"/>
              </a:lnSpc>
              <a:buNone/>
            </a:pPr>
            <a:r>
              <a:rPr lang="en-US" sz="2150" b="1" dirty="0">
                <a:solidFill>
                  <a:srgbClr val="000066"/>
                </a:solidFill>
                <a:latin typeface="Inter Bold" pitchFamily="34" charset="0"/>
                <a:ea typeface="Inter Bold" pitchFamily="34" charset="-122"/>
                <a:cs typeface="Inter Bold" pitchFamily="34" charset="-120"/>
              </a:rPr>
              <a:t>1</a:t>
            </a:r>
            <a:endParaRPr lang="en-US" sz="2150" dirty="0"/>
          </a:p>
        </p:txBody>
      </p:sp>
      <p:sp>
        <p:nvSpPr>
          <p:cNvPr id="7" name="Text 5"/>
          <p:cNvSpPr/>
          <p:nvPr/>
        </p:nvSpPr>
        <p:spPr>
          <a:xfrm>
            <a:off x="1681639" y="2160627"/>
            <a:ext cx="2303859" cy="287893"/>
          </a:xfrm>
          <a:prstGeom prst="rect">
            <a:avLst/>
          </a:prstGeom>
          <a:noFill/>
          <a:ln/>
        </p:spPr>
        <p:txBody>
          <a:bodyPr wrap="none" lIns="0" tIns="0" rIns="0" bIns="0" rtlCol="0" anchor="t"/>
          <a:lstStyle/>
          <a:p>
            <a:pPr algn="l" indent="0" marL="0">
              <a:lnSpc>
                <a:spcPts val="2250"/>
              </a:lnSpc>
              <a:buNone/>
            </a:pPr>
            <a:r>
              <a:rPr lang="en-US" sz="1800" b="1" dirty="0">
                <a:solidFill>
                  <a:srgbClr val="000066"/>
                </a:solidFill>
                <a:latin typeface="Inter Bold" pitchFamily="34" charset="0"/>
                <a:ea typeface="Inter Bold" pitchFamily="34" charset="-122"/>
                <a:cs typeface="Inter Bold" pitchFamily="34" charset="-120"/>
              </a:rPr>
              <a:t>USER và PASS</a:t>
            </a:r>
            <a:endParaRPr lang="en-US" sz="1800" dirty="0"/>
          </a:p>
        </p:txBody>
      </p:sp>
      <p:sp>
        <p:nvSpPr>
          <p:cNvPr id="8" name="Text 6"/>
          <p:cNvSpPr/>
          <p:nvPr/>
        </p:nvSpPr>
        <p:spPr>
          <a:xfrm>
            <a:off x="1681639" y="2559010"/>
            <a:ext cx="12004358" cy="604838"/>
          </a:xfrm>
          <a:prstGeom prst="rect">
            <a:avLst/>
          </a:prstGeom>
          <a:noFill/>
          <a:ln/>
        </p:spPr>
        <p:txBody>
          <a:bodyPr wrap="square" lIns="0" tIns="0" rIns="0" bIns="0" rtlCol="0" anchor="t"/>
          <a:lstStyle/>
          <a:p>
            <a:pPr algn="l" indent="0" marL="0">
              <a:lnSpc>
                <a:spcPts val="2300"/>
              </a:lnSpc>
              <a:buNone/>
            </a:pPr>
            <a:r>
              <a:rPr lang="en-US" sz="1450" dirty="0">
                <a:solidFill>
                  <a:srgbClr val="000066"/>
                </a:solidFill>
                <a:highlight>
                  <a:srgbClr val="F2F2F2"/>
                </a:highlight>
                <a:latin typeface="Consolas" pitchFamily="34" charset="0"/>
                <a:ea typeface="Consolas" pitchFamily="34" charset="-122"/>
                <a:cs typeface="Consolas" pitchFamily="34" charset="-120"/>
              </a:rPr>
              <a:t>USER username</a:t>
            </a:r>
            <a:pPr algn="l" indent="0" marL="0">
              <a:lnSpc>
                <a:spcPts val="2300"/>
              </a:lnSpc>
              <a:buNone/>
            </a:pPr>
            <a:r>
              <a:rPr lang="en-US" sz="1450" dirty="0">
                <a:solidFill>
                  <a:srgbClr val="000066"/>
                </a:solidFill>
                <a:latin typeface="Inter" pitchFamily="34" charset="0"/>
                <a:ea typeface="Inter" pitchFamily="34" charset="-122"/>
                <a:cs typeface="Inter" pitchFamily="34" charset="-120"/>
              </a:rPr>
              <a:t> - Gửi tên người dùng</a:t>
            </a:r>
            <a:pPr algn="l" indent="0" marL="0">
              <a:lnSpc>
                <a:spcPts val="2300"/>
              </a:lnSpc>
              <a:buNone/>
            </a:pPr>
            <a:r>
              <a:rPr lang="en-US" sz="1450" dirty="0">
                <a:solidFill>
                  <a:srgbClr val="000066"/>
                </a:solidFill>
                <a:highlight>
                  <a:srgbClr val="F2F2F2"/>
                </a:highlight>
                <a:latin typeface="Consolas" pitchFamily="34" charset="0"/>
                <a:ea typeface="Consolas" pitchFamily="34" charset="-122"/>
                <a:cs typeface="Consolas" pitchFamily="34" charset="-120"/>
              </a:rPr>
              <a:t>PASS password</a:t>
            </a:r>
            <a:pPr algn="l" indent="0" marL="0">
              <a:lnSpc>
                <a:spcPts val="2300"/>
              </a:lnSpc>
              <a:buNone/>
            </a:pPr>
            <a:r>
              <a:rPr lang="en-US" sz="1450" dirty="0">
                <a:solidFill>
                  <a:srgbClr val="000066"/>
                </a:solidFill>
                <a:latin typeface="Inter" pitchFamily="34" charset="0"/>
                <a:ea typeface="Inter" pitchFamily="34" charset="-122"/>
                <a:cs typeface="Inter" pitchFamily="34" charset="-120"/>
              </a:rPr>
              <a:t> - Gửi mật khẩu để xác thực</a:t>
            </a:r>
            <a:endParaRPr lang="en-US" sz="1450" dirty="0"/>
          </a:p>
        </p:txBody>
      </p:sp>
      <p:sp>
        <p:nvSpPr>
          <p:cNvPr id="9" name="Shape 7"/>
          <p:cNvSpPr/>
          <p:nvPr/>
        </p:nvSpPr>
        <p:spPr>
          <a:xfrm>
            <a:off x="737235" y="3555325"/>
            <a:ext cx="13155930" cy="1115139"/>
          </a:xfrm>
          <a:prstGeom prst="roundRect">
            <a:avLst>
              <a:gd name="adj" fmla="val 6942"/>
            </a:avLst>
          </a:prstGeom>
          <a:solidFill>
            <a:srgbClr val="FFFFFF"/>
          </a:solidFill>
          <a:ln w="22860">
            <a:solidFill>
              <a:srgbClr val="BAC7DD"/>
            </a:solidFill>
            <a:prstDash val="solid"/>
          </a:ln>
        </p:spPr>
      </p:sp>
      <p:sp>
        <p:nvSpPr>
          <p:cNvPr id="10" name="Shape 8"/>
          <p:cNvSpPr/>
          <p:nvPr/>
        </p:nvSpPr>
        <p:spPr>
          <a:xfrm>
            <a:off x="760095" y="3578185"/>
            <a:ext cx="737235" cy="1069419"/>
          </a:xfrm>
          <a:prstGeom prst="roundRect">
            <a:avLst>
              <a:gd name="adj" fmla="val 6779"/>
            </a:avLst>
          </a:prstGeom>
          <a:solidFill>
            <a:srgbClr val="D4E1F7"/>
          </a:solidFill>
          <a:ln/>
        </p:spPr>
      </p:sp>
      <p:sp>
        <p:nvSpPr>
          <p:cNvPr id="11" name="Text 9"/>
          <p:cNvSpPr/>
          <p:nvPr/>
        </p:nvSpPr>
        <p:spPr>
          <a:xfrm>
            <a:off x="986671" y="3940135"/>
            <a:ext cx="276463" cy="345519"/>
          </a:xfrm>
          <a:prstGeom prst="rect">
            <a:avLst/>
          </a:prstGeom>
          <a:noFill/>
          <a:ln/>
        </p:spPr>
        <p:txBody>
          <a:bodyPr wrap="none" lIns="0" tIns="0" rIns="0" bIns="0" rtlCol="0" anchor="t"/>
          <a:lstStyle/>
          <a:p>
            <a:pPr algn="l" indent="0" marL="0">
              <a:lnSpc>
                <a:spcPts val="2150"/>
              </a:lnSpc>
              <a:buNone/>
            </a:pPr>
            <a:r>
              <a:rPr lang="en-US" sz="2150" b="1" dirty="0">
                <a:solidFill>
                  <a:srgbClr val="000066"/>
                </a:solidFill>
                <a:latin typeface="Inter Bold" pitchFamily="34" charset="0"/>
                <a:ea typeface="Inter Bold" pitchFamily="34" charset="-122"/>
                <a:cs typeface="Inter Bold" pitchFamily="34" charset="-120"/>
              </a:rPr>
              <a:t>2</a:t>
            </a:r>
            <a:endParaRPr lang="en-US" sz="2150" dirty="0"/>
          </a:p>
        </p:txBody>
      </p:sp>
      <p:sp>
        <p:nvSpPr>
          <p:cNvPr id="12" name="Text 10"/>
          <p:cNvSpPr/>
          <p:nvPr/>
        </p:nvSpPr>
        <p:spPr>
          <a:xfrm>
            <a:off x="1681639" y="3762494"/>
            <a:ext cx="2303859" cy="287893"/>
          </a:xfrm>
          <a:prstGeom prst="rect">
            <a:avLst/>
          </a:prstGeom>
          <a:noFill/>
          <a:ln/>
        </p:spPr>
        <p:txBody>
          <a:bodyPr wrap="none" lIns="0" tIns="0" rIns="0" bIns="0" rtlCol="0" anchor="t"/>
          <a:lstStyle/>
          <a:p>
            <a:pPr algn="l" indent="0" marL="0">
              <a:lnSpc>
                <a:spcPts val="2250"/>
              </a:lnSpc>
              <a:buNone/>
            </a:pPr>
            <a:r>
              <a:rPr lang="en-US" sz="1800" b="1" dirty="0">
                <a:solidFill>
                  <a:srgbClr val="000066"/>
                </a:solidFill>
                <a:latin typeface="Inter Bold" pitchFamily="34" charset="0"/>
                <a:ea typeface="Inter Bold" pitchFamily="34" charset="-122"/>
                <a:cs typeface="Inter Bold" pitchFamily="34" charset="-120"/>
              </a:rPr>
              <a:t>LIST</a:t>
            </a:r>
            <a:endParaRPr lang="en-US" sz="1800" dirty="0"/>
          </a:p>
        </p:txBody>
      </p:sp>
      <p:sp>
        <p:nvSpPr>
          <p:cNvPr id="13" name="Text 11"/>
          <p:cNvSpPr/>
          <p:nvPr/>
        </p:nvSpPr>
        <p:spPr>
          <a:xfrm>
            <a:off x="1681639" y="4160877"/>
            <a:ext cx="12004358" cy="302419"/>
          </a:xfrm>
          <a:prstGeom prst="rect">
            <a:avLst/>
          </a:prstGeom>
          <a:noFill/>
          <a:ln/>
        </p:spPr>
        <p:txBody>
          <a:bodyPr wrap="none" lIns="0" tIns="0" rIns="0" bIns="0" rtlCol="0" anchor="t"/>
          <a:lstStyle/>
          <a:p>
            <a:pPr algn="l" indent="0" marL="0">
              <a:lnSpc>
                <a:spcPts val="2300"/>
              </a:lnSpc>
              <a:buNone/>
            </a:pPr>
            <a:r>
              <a:rPr lang="en-US" sz="1450" dirty="0">
                <a:solidFill>
                  <a:srgbClr val="000066"/>
                </a:solidFill>
                <a:highlight>
                  <a:srgbClr val="F2F2F2"/>
                </a:highlight>
                <a:latin typeface="Consolas" pitchFamily="34" charset="0"/>
                <a:ea typeface="Consolas" pitchFamily="34" charset="-122"/>
                <a:cs typeface="Consolas" pitchFamily="34" charset="-120"/>
              </a:rPr>
              <a:t>LIST</a:t>
            </a:r>
            <a:pPr algn="l" indent="0" marL="0">
              <a:lnSpc>
                <a:spcPts val="2300"/>
              </a:lnSpc>
              <a:buNone/>
            </a:pPr>
            <a:r>
              <a:rPr lang="en-US" sz="1450" dirty="0">
                <a:solidFill>
                  <a:srgbClr val="000066"/>
                </a:solidFill>
                <a:latin typeface="Inter" pitchFamily="34" charset="0"/>
                <a:ea typeface="Inter" pitchFamily="34" charset="-122"/>
                <a:cs typeface="Inter" pitchFamily="34" charset="-120"/>
              </a:rPr>
              <a:t> - Liệt kê danh sách file và thư mục trong thư mục hiện tại. Tương tự lệnh </a:t>
            </a:r>
            <a:pPr algn="l" indent="0" marL="0">
              <a:lnSpc>
                <a:spcPts val="2300"/>
              </a:lnSpc>
              <a:buNone/>
            </a:pPr>
            <a:r>
              <a:rPr lang="en-US" sz="1450" dirty="0">
                <a:solidFill>
                  <a:srgbClr val="000066"/>
                </a:solidFill>
                <a:highlight>
                  <a:srgbClr val="F2F2F2"/>
                </a:highlight>
                <a:latin typeface="Consolas" pitchFamily="34" charset="0"/>
                <a:ea typeface="Consolas" pitchFamily="34" charset="-122"/>
                <a:cs typeface="Consolas" pitchFamily="34" charset="-120"/>
              </a:rPr>
              <a:t>ls</a:t>
            </a:r>
            <a:pPr algn="l" indent="0" marL="0">
              <a:lnSpc>
                <a:spcPts val="2300"/>
              </a:lnSpc>
              <a:buNone/>
            </a:pPr>
            <a:r>
              <a:rPr lang="en-US" sz="1450" dirty="0">
                <a:solidFill>
                  <a:srgbClr val="000066"/>
                </a:solidFill>
                <a:latin typeface="Inter" pitchFamily="34" charset="0"/>
                <a:ea typeface="Inter" pitchFamily="34" charset="-122"/>
                <a:cs typeface="Inter" pitchFamily="34" charset="-120"/>
              </a:rPr>
              <a:t> trong Linux.</a:t>
            </a:r>
            <a:endParaRPr lang="en-US" sz="1450" dirty="0"/>
          </a:p>
        </p:txBody>
      </p:sp>
      <p:sp>
        <p:nvSpPr>
          <p:cNvPr id="14" name="Shape 12"/>
          <p:cNvSpPr/>
          <p:nvPr/>
        </p:nvSpPr>
        <p:spPr>
          <a:xfrm>
            <a:off x="737235" y="4854773"/>
            <a:ext cx="13155930" cy="1115139"/>
          </a:xfrm>
          <a:prstGeom prst="roundRect">
            <a:avLst>
              <a:gd name="adj" fmla="val 6942"/>
            </a:avLst>
          </a:prstGeom>
          <a:solidFill>
            <a:srgbClr val="FFFFFF"/>
          </a:solidFill>
          <a:ln w="22860">
            <a:solidFill>
              <a:srgbClr val="BAC7DD"/>
            </a:solidFill>
            <a:prstDash val="solid"/>
          </a:ln>
        </p:spPr>
      </p:sp>
      <p:sp>
        <p:nvSpPr>
          <p:cNvPr id="15" name="Shape 13"/>
          <p:cNvSpPr/>
          <p:nvPr/>
        </p:nvSpPr>
        <p:spPr>
          <a:xfrm>
            <a:off x="760095" y="4877633"/>
            <a:ext cx="737235" cy="1069419"/>
          </a:xfrm>
          <a:prstGeom prst="roundRect">
            <a:avLst>
              <a:gd name="adj" fmla="val 6779"/>
            </a:avLst>
          </a:prstGeom>
          <a:solidFill>
            <a:srgbClr val="D4E1F7"/>
          </a:solidFill>
          <a:ln/>
        </p:spPr>
      </p:sp>
      <p:sp>
        <p:nvSpPr>
          <p:cNvPr id="16" name="Text 14"/>
          <p:cNvSpPr/>
          <p:nvPr/>
        </p:nvSpPr>
        <p:spPr>
          <a:xfrm>
            <a:off x="986671" y="5239583"/>
            <a:ext cx="276463" cy="345519"/>
          </a:xfrm>
          <a:prstGeom prst="rect">
            <a:avLst/>
          </a:prstGeom>
          <a:noFill/>
          <a:ln/>
        </p:spPr>
        <p:txBody>
          <a:bodyPr wrap="none" lIns="0" tIns="0" rIns="0" bIns="0" rtlCol="0" anchor="t"/>
          <a:lstStyle/>
          <a:p>
            <a:pPr algn="l" indent="0" marL="0">
              <a:lnSpc>
                <a:spcPts val="2150"/>
              </a:lnSpc>
              <a:buNone/>
            </a:pPr>
            <a:r>
              <a:rPr lang="en-US" sz="2150" b="1" dirty="0">
                <a:solidFill>
                  <a:srgbClr val="000066"/>
                </a:solidFill>
                <a:latin typeface="Inter Bold" pitchFamily="34" charset="0"/>
                <a:ea typeface="Inter Bold" pitchFamily="34" charset="-122"/>
                <a:cs typeface="Inter Bold" pitchFamily="34" charset="-120"/>
              </a:rPr>
              <a:t>3</a:t>
            </a:r>
            <a:endParaRPr lang="en-US" sz="2150" dirty="0"/>
          </a:p>
        </p:txBody>
      </p:sp>
      <p:sp>
        <p:nvSpPr>
          <p:cNvPr id="17" name="Text 15"/>
          <p:cNvSpPr/>
          <p:nvPr/>
        </p:nvSpPr>
        <p:spPr>
          <a:xfrm>
            <a:off x="1681639" y="5061942"/>
            <a:ext cx="2303859" cy="287893"/>
          </a:xfrm>
          <a:prstGeom prst="rect">
            <a:avLst/>
          </a:prstGeom>
          <a:noFill/>
          <a:ln/>
        </p:spPr>
        <p:txBody>
          <a:bodyPr wrap="none" lIns="0" tIns="0" rIns="0" bIns="0" rtlCol="0" anchor="t"/>
          <a:lstStyle/>
          <a:p>
            <a:pPr algn="l" indent="0" marL="0">
              <a:lnSpc>
                <a:spcPts val="2250"/>
              </a:lnSpc>
              <a:buNone/>
            </a:pPr>
            <a:r>
              <a:rPr lang="en-US" sz="1800" b="1" dirty="0">
                <a:solidFill>
                  <a:srgbClr val="000066"/>
                </a:solidFill>
                <a:latin typeface="Inter Bold" pitchFamily="34" charset="0"/>
                <a:ea typeface="Inter Bold" pitchFamily="34" charset="-122"/>
                <a:cs typeface="Inter Bold" pitchFamily="34" charset="-120"/>
              </a:rPr>
              <a:t>RETR</a:t>
            </a:r>
            <a:endParaRPr lang="en-US" sz="1800" dirty="0"/>
          </a:p>
        </p:txBody>
      </p:sp>
      <p:sp>
        <p:nvSpPr>
          <p:cNvPr id="18" name="Text 16"/>
          <p:cNvSpPr/>
          <p:nvPr/>
        </p:nvSpPr>
        <p:spPr>
          <a:xfrm>
            <a:off x="1681639" y="5460325"/>
            <a:ext cx="12004358" cy="302419"/>
          </a:xfrm>
          <a:prstGeom prst="rect">
            <a:avLst/>
          </a:prstGeom>
          <a:noFill/>
          <a:ln/>
        </p:spPr>
        <p:txBody>
          <a:bodyPr wrap="none" lIns="0" tIns="0" rIns="0" bIns="0" rtlCol="0" anchor="t"/>
          <a:lstStyle/>
          <a:p>
            <a:pPr algn="l" indent="0" marL="0">
              <a:lnSpc>
                <a:spcPts val="2300"/>
              </a:lnSpc>
              <a:buNone/>
            </a:pPr>
            <a:r>
              <a:rPr lang="en-US" sz="1450" dirty="0">
                <a:solidFill>
                  <a:srgbClr val="000066"/>
                </a:solidFill>
                <a:highlight>
                  <a:srgbClr val="F2F2F2"/>
                </a:highlight>
                <a:latin typeface="Consolas" pitchFamily="34" charset="0"/>
                <a:ea typeface="Consolas" pitchFamily="34" charset="-122"/>
                <a:cs typeface="Consolas" pitchFamily="34" charset="-120"/>
              </a:rPr>
              <a:t>RETR filename</a:t>
            </a:r>
            <a:pPr algn="l" indent="0" marL="0">
              <a:lnSpc>
                <a:spcPts val="2300"/>
              </a:lnSpc>
              <a:buNone/>
            </a:pPr>
            <a:r>
              <a:rPr lang="en-US" sz="1450" dirty="0">
                <a:solidFill>
                  <a:srgbClr val="000066"/>
                </a:solidFill>
                <a:latin typeface="Inter" pitchFamily="34" charset="0"/>
                <a:ea typeface="Inter" pitchFamily="34" charset="-122"/>
                <a:cs typeface="Inter" pitchFamily="34" charset="-120"/>
              </a:rPr>
              <a:t> - Retrieve (tải về) file từ server về máy client. Lệnh download phổ biến nhất.</a:t>
            </a:r>
            <a:endParaRPr lang="en-US" sz="1450" dirty="0"/>
          </a:p>
        </p:txBody>
      </p:sp>
      <p:sp>
        <p:nvSpPr>
          <p:cNvPr id="19" name="Shape 17"/>
          <p:cNvSpPr/>
          <p:nvPr/>
        </p:nvSpPr>
        <p:spPr>
          <a:xfrm>
            <a:off x="737235" y="6154222"/>
            <a:ext cx="13155930" cy="1115139"/>
          </a:xfrm>
          <a:prstGeom prst="roundRect">
            <a:avLst>
              <a:gd name="adj" fmla="val 6942"/>
            </a:avLst>
          </a:prstGeom>
          <a:solidFill>
            <a:srgbClr val="FFFFFF"/>
          </a:solidFill>
          <a:ln w="22860">
            <a:solidFill>
              <a:srgbClr val="BAC7DD"/>
            </a:solidFill>
            <a:prstDash val="solid"/>
          </a:ln>
        </p:spPr>
      </p:sp>
      <p:sp>
        <p:nvSpPr>
          <p:cNvPr id="20" name="Shape 18"/>
          <p:cNvSpPr/>
          <p:nvPr/>
        </p:nvSpPr>
        <p:spPr>
          <a:xfrm>
            <a:off x="760095" y="6177082"/>
            <a:ext cx="737235" cy="1069419"/>
          </a:xfrm>
          <a:prstGeom prst="roundRect">
            <a:avLst>
              <a:gd name="adj" fmla="val 6779"/>
            </a:avLst>
          </a:prstGeom>
          <a:solidFill>
            <a:srgbClr val="D4E1F7"/>
          </a:solidFill>
          <a:ln/>
        </p:spPr>
      </p:sp>
      <p:sp>
        <p:nvSpPr>
          <p:cNvPr id="21" name="Text 19"/>
          <p:cNvSpPr/>
          <p:nvPr/>
        </p:nvSpPr>
        <p:spPr>
          <a:xfrm>
            <a:off x="986671" y="6539032"/>
            <a:ext cx="276463" cy="345519"/>
          </a:xfrm>
          <a:prstGeom prst="rect">
            <a:avLst/>
          </a:prstGeom>
          <a:noFill/>
          <a:ln/>
        </p:spPr>
        <p:txBody>
          <a:bodyPr wrap="none" lIns="0" tIns="0" rIns="0" bIns="0" rtlCol="0" anchor="t"/>
          <a:lstStyle/>
          <a:p>
            <a:pPr algn="l" indent="0" marL="0">
              <a:lnSpc>
                <a:spcPts val="2150"/>
              </a:lnSpc>
              <a:buNone/>
            </a:pPr>
            <a:r>
              <a:rPr lang="en-US" sz="2150" b="1" dirty="0">
                <a:solidFill>
                  <a:srgbClr val="000066"/>
                </a:solidFill>
                <a:latin typeface="Inter Bold" pitchFamily="34" charset="0"/>
                <a:ea typeface="Inter Bold" pitchFamily="34" charset="-122"/>
                <a:cs typeface="Inter Bold" pitchFamily="34" charset="-120"/>
              </a:rPr>
              <a:t>4</a:t>
            </a:r>
            <a:endParaRPr lang="en-US" sz="2150" dirty="0"/>
          </a:p>
        </p:txBody>
      </p:sp>
      <p:sp>
        <p:nvSpPr>
          <p:cNvPr id="22" name="Text 20"/>
          <p:cNvSpPr/>
          <p:nvPr/>
        </p:nvSpPr>
        <p:spPr>
          <a:xfrm>
            <a:off x="1681639" y="6361390"/>
            <a:ext cx="2303859" cy="287893"/>
          </a:xfrm>
          <a:prstGeom prst="rect">
            <a:avLst/>
          </a:prstGeom>
          <a:noFill/>
          <a:ln/>
        </p:spPr>
        <p:txBody>
          <a:bodyPr wrap="none" lIns="0" tIns="0" rIns="0" bIns="0" rtlCol="0" anchor="t"/>
          <a:lstStyle/>
          <a:p>
            <a:pPr algn="l" indent="0" marL="0">
              <a:lnSpc>
                <a:spcPts val="2250"/>
              </a:lnSpc>
              <a:buNone/>
            </a:pPr>
            <a:r>
              <a:rPr lang="en-US" sz="1800" b="1" dirty="0">
                <a:solidFill>
                  <a:srgbClr val="000066"/>
                </a:solidFill>
                <a:latin typeface="Inter Bold" pitchFamily="34" charset="0"/>
                <a:ea typeface="Inter Bold" pitchFamily="34" charset="-122"/>
                <a:cs typeface="Inter Bold" pitchFamily="34" charset="-120"/>
              </a:rPr>
              <a:t>STOR</a:t>
            </a:r>
            <a:endParaRPr lang="en-US" sz="1800" dirty="0"/>
          </a:p>
        </p:txBody>
      </p:sp>
      <p:sp>
        <p:nvSpPr>
          <p:cNvPr id="23" name="Text 21"/>
          <p:cNvSpPr/>
          <p:nvPr/>
        </p:nvSpPr>
        <p:spPr>
          <a:xfrm>
            <a:off x="1681639" y="6759773"/>
            <a:ext cx="12004358" cy="302419"/>
          </a:xfrm>
          <a:prstGeom prst="rect">
            <a:avLst/>
          </a:prstGeom>
          <a:noFill/>
          <a:ln/>
        </p:spPr>
        <p:txBody>
          <a:bodyPr wrap="none" lIns="0" tIns="0" rIns="0" bIns="0" rtlCol="0" anchor="t"/>
          <a:lstStyle/>
          <a:p>
            <a:pPr algn="l" indent="0" marL="0">
              <a:lnSpc>
                <a:spcPts val="2300"/>
              </a:lnSpc>
              <a:buNone/>
            </a:pPr>
            <a:r>
              <a:rPr lang="en-US" sz="1450" dirty="0">
                <a:solidFill>
                  <a:srgbClr val="000066"/>
                </a:solidFill>
                <a:highlight>
                  <a:srgbClr val="F2F2F2"/>
                </a:highlight>
                <a:latin typeface="Consolas" pitchFamily="34" charset="0"/>
                <a:ea typeface="Consolas" pitchFamily="34" charset="-122"/>
                <a:cs typeface="Consolas" pitchFamily="34" charset="-120"/>
              </a:rPr>
              <a:t>STOR filename</a:t>
            </a:r>
            <a:pPr algn="l" indent="0" marL="0">
              <a:lnSpc>
                <a:spcPts val="2300"/>
              </a:lnSpc>
              <a:buNone/>
            </a:pPr>
            <a:r>
              <a:rPr lang="en-US" sz="1450" dirty="0">
                <a:solidFill>
                  <a:srgbClr val="000066"/>
                </a:solidFill>
                <a:latin typeface="Inter" pitchFamily="34" charset="0"/>
                <a:ea typeface="Inter" pitchFamily="34" charset="-122"/>
                <a:cs typeface="Inter" pitchFamily="34" charset="-120"/>
              </a:rPr>
              <a:t> - Store (lưu trữ) file từ máy client lên server. Lệnh upload file.</a:t>
            </a:r>
            <a:endParaRPr lang="en-US" sz="1450" dirty="0"/>
          </a:p>
        </p:txBody>
      </p:sp>
      <p:sp>
        <p:nvSpPr>
          <p:cNvPr id="24" name="Text 22"/>
          <p:cNvSpPr/>
          <p:nvPr/>
        </p:nvSpPr>
        <p:spPr>
          <a:xfrm>
            <a:off x="737235" y="7476649"/>
            <a:ext cx="13155930" cy="294799"/>
          </a:xfrm>
          <a:prstGeom prst="rect">
            <a:avLst/>
          </a:prstGeom>
          <a:noFill/>
          <a:ln/>
        </p:spPr>
        <p:txBody>
          <a:bodyPr wrap="none" lIns="0" tIns="0" rIns="0" bIns="0" rtlCol="0" anchor="t"/>
          <a:lstStyle/>
          <a:p>
            <a:pPr algn="l" indent="0" marL="0">
              <a:lnSpc>
                <a:spcPts val="2300"/>
              </a:lnSpc>
              <a:buNone/>
            </a:pPr>
            <a:r>
              <a:rPr lang="en-US" sz="1450" dirty="0">
                <a:solidFill>
                  <a:srgbClr val="000066"/>
                </a:solidFill>
                <a:latin typeface="Inter" pitchFamily="34" charset="0"/>
                <a:ea typeface="Inter" pitchFamily="34" charset="-122"/>
                <a:cs typeface="Inter" pitchFamily="34" charset="-120"/>
              </a:rPr>
              <a:t>Ngoài ra còn có các lệnh khác như: CWD (đổi thư mục), DELE (xóa file), MKD (tạo thư mục), RMD (xóa thư mục), QUIT (đóng kết nối).</a:t>
            </a:r>
            <a:endParaRPr lang="en-US" sz="14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655933"/>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5.</a:t>
            </a:r>
            <a:endParaRPr lang="en-US" sz="3900" dirty="0"/>
          </a:p>
        </p:txBody>
      </p:sp>
      <p:sp>
        <p:nvSpPr>
          <p:cNvPr id="4" name="Text 1"/>
          <p:cNvSpPr/>
          <p:nvPr/>
        </p:nvSpPr>
        <p:spPr>
          <a:xfrm>
            <a:off x="793790" y="4573667"/>
            <a:ext cx="13042821" cy="2480786"/>
          </a:xfrm>
          <a:prstGeom prst="rect">
            <a:avLst/>
          </a:prstGeom>
          <a:noFill/>
          <a:ln/>
        </p:spPr>
        <p:txBody>
          <a:bodyPr wrap="square" lIns="0" tIns="0" rIns="0" bIns="0" rtlCol="0" anchor="t"/>
          <a:lstStyle/>
          <a:p>
            <a:pPr algn="l" indent="0" marL="0">
              <a:lnSpc>
                <a:spcPts val="9750"/>
              </a:lnSpc>
              <a:buNone/>
            </a:pPr>
            <a:r>
              <a:rPr lang="en-US" sz="7800" b="1" dirty="0">
                <a:solidFill>
                  <a:srgbClr val="000066"/>
                </a:solidFill>
                <a:latin typeface="Inter Bold" pitchFamily="34" charset="0"/>
                <a:ea typeface="Inter Bold" pitchFamily="34" charset="-122"/>
                <a:cs typeface="Inter Bold" pitchFamily="34" charset="-120"/>
              </a:rPr>
              <a:t>Email &amp; Giao thức Thư điện tử</a:t>
            </a:r>
            <a:endParaRPr lang="en-US" sz="7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1442918"/>
            <a:ext cx="6652855"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Hệ thống Email - Tổng quan</a:t>
            </a:r>
            <a:endParaRPr lang="en-US" sz="3900" dirty="0"/>
          </a:p>
        </p:txBody>
      </p:sp>
      <p:sp>
        <p:nvSpPr>
          <p:cNvPr id="3" name="Text 1"/>
          <p:cNvSpPr/>
          <p:nvPr/>
        </p:nvSpPr>
        <p:spPr>
          <a:xfrm>
            <a:off x="793790" y="2459831"/>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Hệ thống thư điện tử bao gồm nhiều thành phần và giao thức hoạt động phối hợp để gửi, nhận và quản lý email:</a:t>
            </a:r>
            <a:endParaRPr lang="en-US" sz="1550" dirty="0"/>
          </a:p>
        </p:txBody>
      </p:sp>
      <p:sp>
        <p:nvSpPr>
          <p:cNvPr id="4" name="Shape 2"/>
          <p:cNvSpPr/>
          <p:nvPr/>
        </p:nvSpPr>
        <p:spPr>
          <a:xfrm>
            <a:off x="793790" y="3000613"/>
            <a:ext cx="6422231" cy="1793796"/>
          </a:xfrm>
          <a:prstGeom prst="roundRect">
            <a:avLst>
              <a:gd name="adj" fmla="val 4647"/>
            </a:avLst>
          </a:prstGeom>
          <a:solidFill>
            <a:srgbClr val="D4E1F7"/>
          </a:solidFill>
          <a:ln w="7620">
            <a:solidFill>
              <a:srgbClr val="BAC7DD"/>
            </a:solidFill>
            <a:prstDash val="solid"/>
          </a:ln>
        </p:spPr>
      </p:sp>
      <p:sp>
        <p:nvSpPr>
          <p:cNvPr id="5" name="Text 3"/>
          <p:cNvSpPr/>
          <p:nvPr/>
        </p:nvSpPr>
        <p:spPr>
          <a:xfrm>
            <a:off x="999768" y="320659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SMTP</a:t>
            </a:r>
            <a:endParaRPr lang="en-US" sz="1950" dirty="0"/>
          </a:p>
        </p:txBody>
      </p:sp>
      <p:sp>
        <p:nvSpPr>
          <p:cNvPr id="6" name="Text 4"/>
          <p:cNvSpPr/>
          <p:nvPr/>
        </p:nvSpPr>
        <p:spPr>
          <a:xfrm>
            <a:off x="999768" y="3635812"/>
            <a:ext cx="6010275" cy="95261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Simple Mail Transfer Protocol</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Giao thức gửi email từ client đến server và giữa các mail server. Hoạt động theo cơ chế PUSH (đẩy). Cổng 25.</a:t>
            </a:r>
            <a:endParaRPr lang="en-US" sz="1550" dirty="0"/>
          </a:p>
        </p:txBody>
      </p:sp>
      <p:sp>
        <p:nvSpPr>
          <p:cNvPr id="7" name="Shape 5"/>
          <p:cNvSpPr/>
          <p:nvPr/>
        </p:nvSpPr>
        <p:spPr>
          <a:xfrm>
            <a:off x="7414379" y="3000613"/>
            <a:ext cx="6422231" cy="1793796"/>
          </a:xfrm>
          <a:prstGeom prst="roundRect">
            <a:avLst>
              <a:gd name="adj" fmla="val 4647"/>
            </a:avLst>
          </a:prstGeom>
          <a:solidFill>
            <a:srgbClr val="D4E1F7"/>
          </a:solidFill>
          <a:ln w="7620">
            <a:solidFill>
              <a:srgbClr val="BAC7DD"/>
            </a:solidFill>
            <a:prstDash val="solid"/>
          </a:ln>
        </p:spPr>
      </p:sp>
      <p:sp>
        <p:nvSpPr>
          <p:cNvPr id="8" name="Text 6"/>
          <p:cNvSpPr/>
          <p:nvPr/>
        </p:nvSpPr>
        <p:spPr>
          <a:xfrm>
            <a:off x="7620357" y="320659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POP3</a:t>
            </a:r>
            <a:endParaRPr lang="en-US" sz="1950" dirty="0"/>
          </a:p>
        </p:txBody>
      </p:sp>
      <p:sp>
        <p:nvSpPr>
          <p:cNvPr id="9" name="Text 7"/>
          <p:cNvSpPr/>
          <p:nvPr/>
        </p:nvSpPr>
        <p:spPr>
          <a:xfrm>
            <a:off x="7620357" y="3635812"/>
            <a:ext cx="6010275" cy="95261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Post Office Protocol v3</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Giao thức tải email từ server về máy client. Đơn giản, phù hợp truy cập từ một thiết bị. Cổng 110.</a:t>
            </a:r>
            <a:endParaRPr lang="en-US" sz="1550" dirty="0"/>
          </a:p>
        </p:txBody>
      </p:sp>
      <p:sp>
        <p:nvSpPr>
          <p:cNvPr id="10" name="Shape 8"/>
          <p:cNvSpPr/>
          <p:nvPr/>
        </p:nvSpPr>
        <p:spPr>
          <a:xfrm>
            <a:off x="793790" y="4992767"/>
            <a:ext cx="6422231" cy="1793796"/>
          </a:xfrm>
          <a:prstGeom prst="roundRect">
            <a:avLst>
              <a:gd name="adj" fmla="val 4647"/>
            </a:avLst>
          </a:prstGeom>
          <a:solidFill>
            <a:srgbClr val="D4E1F7"/>
          </a:solidFill>
          <a:ln w="7620">
            <a:solidFill>
              <a:srgbClr val="BAC7DD"/>
            </a:solidFill>
            <a:prstDash val="solid"/>
          </a:ln>
        </p:spPr>
      </p:sp>
      <p:sp>
        <p:nvSpPr>
          <p:cNvPr id="11" name="Text 9"/>
          <p:cNvSpPr/>
          <p:nvPr/>
        </p:nvSpPr>
        <p:spPr>
          <a:xfrm>
            <a:off x="999768" y="519874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IMAP</a:t>
            </a:r>
            <a:endParaRPr lang="en-US" sz="1950" dirty="0"/>
          </a:p>
        </p:txBody>
      </p:sp>
      <p:sp>
        <p:nvSpPr>
          <p:cNvPr id="12" name="Text 10"/>
          <p:cNvSpPr/>
          <p:nvPr/>
        </p:nvSpPr>
        <p:spPr>
          <a:xfrm>
            <a:off x="999768" y="5627965"/>
            <a:ext cx="6010275" cy="95261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Internet Mail Access Protocol</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Giao thức quản lý email trên server. Linh hoạt, đồng bộ nhiều thiết bị. Cổng 143.</a:t>
            </a:r>
            <a:endParaRPr lang="en-US" sz="1550" dirty="0"/>
          </a:p>
        </p:txBody>
      </p:sp>
      <p:sp>
        <p:nvSpPr>
          <p:cNvPr id="13" name="Shape 11"/>
          <p:cNvSpPr/>
          <p:nvPr/>
        </p:nvSpPr>
        <p:spPr>
          <a:xfrm>
            <a:off x="7414379" y="4992767"/>
            <a:ext cx="6422231" cy="1793796"/>
          </a:xfrm>
          <a:prstGeom prst="roundRect">
            <a:avLst>
              <a:gd name="adj" fmla="val 4647"/>
            </a:avLst>
          </a:prstGeom>
          <a:solidFill>
            <a:srgbClr val="D4E1F7"/>
          </a:solidFill>
          <a:ln w="7620">
            <a:solidFill>
              <a:srgbClr val="BAC7DD"/>
            </a:solidFill>
            <a:prstDash val="solid"/>
          </a:ln>
        </p:spPr>
      </p:sp>
      <p:sp>
        <p:nvSpPr>
          <p:cNvPr id="14" name="Text 12"/>
          <p:cNvSpPr/>
          <p:nvPr/>
        </p:nvSpPr>
        <p:spPr>
          <a:xfrm>
            <a:off x="7620357" y="519874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MIME</a:t>
            </a:r>
            <a:endParaRPr lang="en-US" sz="1950" dirty="0"/>
          </a:p>
        </p:txBody>
      </p:sp>
      <p:sp>
        <p:nvSpPr>
          <p:cNvPr id="15" name="Text 13"/>
          <p:cNvSpPr/>
          <p:nvPr/>
        </p:nvSpPr>
        <p:spPr>
          <a:xfrm>
            <a:off x="7620357" y="5627965"/>
            <a:ext cx="6010275" cy="95261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Multipurpose Internet Mail Extensions</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Mở rộng khả năng email để hỗ trợ đa phương tiện: hình ảnh, video, tài liệu đính kèm.</a:t>
            </a:r>
            <a:endParaRPr lang="en-US" sz="15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1004054"/>
            <a:ext cx="9018151"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SMTP - Simple Mail Transfer Protocol</a:t>
            </a:r>
            <a:endParaRPr lang="en-US" sz="3900" dirty="0"/>
          </a:p>
        </p:txBody>
      </p:sp>
      <p:sp>
        <p:nvSpPr>
          <p:cNvPr id="3" name="Text 1"/>
          <p:cNvSpPr/>
          <p:nvPr/>
        </p:nvSpPr>
        <p:spPr>
          <a:xfrm>
            <a:off x="793790" y="2120146"/>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66"/>
                </a:solidFill>
                <a:latin typeface="Inter Bold" pitchFamily="34" charset="0"/>
                <a:ea typeface="Inter Bold" pitchFamily="34" charset="-122"/>
                <a:cs typeface="Inter Bold" pitchFamily="34" charset="-120"/>
              </a:rPr>
              <a:t>Giao thức Gửi Thư</a:t>
            </a:r>
            <a:endParaRPr lang="en-US" sz="2300" dirty="0"/>
          </a:p>
        </p:txBody>
      </p:sp>
      <p:sp>
        <p:nvSpPr>
          <p:cNvPr id="4" name="Text 2"/>
          <p:cNvSpPr/>
          <p:nvPr/>
        </p:nvSpPr>
        <p:spPr>
          <a:xfrm>
            <a:off x="793790" y="2690574"/>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SMTP là giao thức chính để truyền tải email giữa các mail server và từ client đến server. Nó hoạt động theo mô hình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PUSH</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 bên gửi chủ động đẩy email đến bên nhận.</a:t>
            </a:r>
            <a:endParaRPr lang="en-US" sz="1550" dirty="0"/>
          </a:p>
        </p:txBody>
      </p:sp>
      <p:sp>
        <p:nvSpPr>
          <p:cNvPr id="5" name="Text 3"/>
          <p:cNvSpPr/>
          <p:nvPr/>
        </p:nvSpPr>
        <p:spPr>
          <a:xfrm>
            <a:off x="793790" y="3821787"/>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Đặc điểm:</a:t>
            </a:r>
            <a:endParaRPr lang="en-US" sz="1550" dirty="0"/>
          </a:p>
        </p:txBody>
      </p:sp>
      <p:sp>
        <p:nvSpPr>
          <p:cNvPr id="6" name="Text 4"/>
          <p:cNvSpPr/>
          <p:nvPr/>
        </p:nvSpPr>
        <p:spPr>
          <a:xfrm>
            <a:off x="793790" y="431792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Sử dụng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TCP, cổng 25</a:t>
            </a:r>
            <a:endParaRPr lang="en-US" sz="1550" dirty="0"/>
          </a:p>
        </p:txBody>
      </p:sp>
      <p:sp>
        <p:nvSpPr>
          <p:cNvPr id="7" name="Text 5"/>
          <p:cNvSpPr/>
          <p:nvPr/>
        </p:nvSpPr>
        <p:spPr>
          <a:xfrm>
            <a:off x="793790" y="470487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Giao thức văn bản, dễ đọc</a:t>
            </a:r>
            <a:endParaRPr lang="en-US" sz="1550" dirty="0"/>
          </a:p>
        </p:txBody>
      </p:sp>
      <p:sp>
        <p:nvSpPr>
          <p:cNvPr id="8" name="Text 6"/>
          <p:cNvSpPr/>
          <p:nvPr/>
        </p:nvSpPr>
        <p:spPr>
          <a:xfrm>
            <a:off x="793790" y="509182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Hoạt động theo quy tắc hội thoại (command-response)</a:t>
            </a:r>
            <a:endParaRPr lang="en-US" sz="1550" dirty="0"/>
          </a:p>
        </p:txBody>
      </p:sp>
      <p:sp>
        <p:nvSpPr>
          <p:cNvPr id="9" name="Text 7"/>
          <p:cNvSpPr/>
          <p:nvPr/>
        </p:nvSpPr>
        <p:spPr>
          <a:xfrm>
            <a:off x="7564874" y="2120146"/>
            <a:ext cx="3002875" cy="372070"/>
          </a:xfrm>
          <a:prstGeom prst="rect">
            <a:avLst/>
          </a:prstGeom>
          <a:noFill/>
          <a:ln/>
        </p:spPr>
        <p:txBody>
          <a:bodyPr wrap="none" lIns="0" tIns="0" rIns="0" bIns="0" rtlCol="0" anchor="t"/>
          <a:lstStyle/>
          <a:p>
            <a:pPr algn="l" indent="0" marL="0">
              <a:lnSpc>
                <a:spcPts val="2900"/>
              </a:lnSpc>
              <a:buNone/>
            </a:pPr>
            <a:r>
              <a:rPr lang="en-US" sz="2300" b="1" dirty="0">
                <a:solidFill>
                  <a:srgbClr val="000066"/>
                </a:solidFill>
                <a:latin typeface="Inter Bold" pitchFamily="34" charset="0"/>
                <a:ea typeface="Inter Bold" pitchFamily="34" charset="-122"/>
                <a:cs typeface="Inter Bold" pitchFamily="34" charset="-120"/>
              </a:rPr>
              <a:t>Ví dụ hội thoại SMTP</a:t>
            </a:r>
            <a:endParaRPr lang="en-US" sz="2300" dirty="0"/>
          </a:p>
        </p:txBody>
      </p:sp>
      <p:sp>
        <p:nvSpPr>
          <p:cNvPr id="10" name="Shape 8"/>
          <p:cNvSpPr/>
          <p:nvPr/>
        </p:nvSpPr>
        <p:spPr>
          <a:xfrm>
            <a:off x="7564874" y="2715458"/>
            <a:ext cx="6279356" cy="3790593"/>
          </a:xfrm>
          <a:prstGeom prst="roundRect">
            <a:avLst>
              <a:gd name="adj" fmla="val 2199"/>
            </a:avLst>
          </a:prstGeom>
          <a:solidFill>
            <a:srgbClr val="F2F2F2"/>
          </a:solidFill>
          <a:ln/>
        </p:spPr>
      </p:sp>
      <p:sp>
        <p:nvSpPr>
          <p:cNvPr id="11" name="Shape 9"/>
          <p:cNvSpPr/>
          <p:nvPr/>
        </p:nvSpPr>
        <p:spPr>
          <a:xfrm>
            <a:off x="7554992" y="2715458"/>
            <a:ext cx="6299121" cy="3790593"/>
          </a:xfrm>
          <a:prstGeom prst="roundRect">
            <a:avLst>
              <a:gd name="adj" fmla="val 785"/>
            </a:avLst>
          </a:prstGeom>
          <a:solidFill>
            <a:srgbClr val="F2F2F2"/>
          </a:solidFill>
          <a:ln/>
        </p:spPr>
      </p:sp>
      <p:sp>
        <p:nvSpPr>
          <p:cNvPr id="12" name="Text 10"/>
          <p:cNvSpPr/>
          <p:nvPr/>
        </p:nvSpPr>
        <p:spPr>
          <a:xfrm>
            <a:off x="7753350" y="2864287"/>
            <a:ext cx="5902404" cy="3492937"/>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S: 220 ptit.edu.vn</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 HELO yahoo.com</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 MAIL FROM:A@yahoo.com</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 RCPT TO:B@ptit.edu.vn</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 DATA</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 Subject: Xin chào</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 </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 Đây là nội dung email.</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 .</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S: 250 OK</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 QUIT</a:t>
            </a:r>
            <a:endParaRPr lang="en-US" sz="1550" dirty="0"/>
          </a:p>
        </p:txBody>
      </p:sp>
      <p:sp>
        <p:nvSpPr>
          <p:cNvPr id="13" name="Text 11"/>
          <p:cNvSpPr/>
          <p:nvPr/>
        </p:nvSpPr>
        <p:spPr>
          <a:xfrm>
            <a:off x="7564874" y="6729293"/>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S = Server, C = Client</a:t>
            </a:r>
            <a:endParaRPr lang="en-US" sz="15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65440"/>
            <a:ext cx="6928723"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MIME - Email Đa phương tiện</a:t>
            </a:r>
            <a:endParaRPr lang="en-US" sz="3900" dirty="0"/>
          </a:p>
        </p:txBody>
      </p:sp>
      <p:sp>
        <p:nvSpPr>
          <p:cNvPr id="4" name="Text 1"/>
          <p:cNvSpPr/>
          <p:nvPr/>
        </p:nvSpPr>
        <p:spPr>
          <a:xfrm>
            <a:off x="6280190" y="1583174"/>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Ban đầu, email chỉ hỗ trợ văn bản ASCII thuần túy. MIME (Multipurpose Internet Mail Extensions) mở rộng khả năng email để có thể gửi nhiều loại nội dung khác nhau.</a:t>
            </a:r>
            <a:endParaRPr lang="en-US" sz="1550" dirty="0"/>
          </a:p>
        </p:txBody>
      </p:sp>
      <p:sp>
        <p:nvSpPr>
          <p:cNvPr id="5" name="Text 2"/>
          <p:cNvSpPr/>
          <p:nvPr/>
        </p:nvSpPr>
        <p:spPr>
          <a:xfrm>
            <a:off x="6280190" y="2957393"/>
            <a:ext cx="2819162"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Các loại nội dung MIME</a:t>
            </a:r>
            <a:endParaRPr lang="en-US" sz="1950" dirty="0"/>
          </a:p>
        </p:txBody>
      </p:sp>
      <p:sp>
        <p:nvSpPr>
          <p:cNvPr id="6" name="Text 3"/>
          <p:cNvSpPr/>
          <p:nvPr/>
        </p:nvSpPr>
        <p:spPr>
          <a:xfrm>
            <a:off x="6280190" y="3465909"/>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text/plain</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 Văn bản thuần</a:t>
            </a:r>
            <a:endParaRPr lang="en-US" sz="1550" dirty="0"/>
          </a:p>
        </p:txBody>
      </p:sp>
      <p:sp>
        <p:nvSpPr>
          <p:cNvPr id="7" name="Text 4"/>
          <p:cNvSpPr/>
          <p:nvPr/>
        </p:nvSpPr>
        <p:spPr>
          <a:xfrm>
            <a:off x="6280190" y="3852863"/>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text/html</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 Email định dạng HTML</a:t>
            </a:r>
            <a:endParaRPr lang="en-US" sz="1550" dirty="0"/>
          </a:p>
        </p:txBody>
      </p:sp>
      <p:sp>
        <p:nvSpPr>
          <p:cNvPr id="8" name="Text 5"/>
          <p:cNvSpPr/>
          <p:nvPr/>
        </p:nvSpPr>
        <p:spPr>
          <a:xfrm>
            <a:off x="6280190" y="4239816"/>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image/jpeg, image/png</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 Hình ảnh</a:t>
            </a:r>
            <a:endParaRPr lang="en-US" sz="1550" dirty="0"/>
          </a:p>
        </p:txBody>
      </p:sp>
      <p:sp>
        <p:nvSpPr>
          <p:cNvPr id="9" name="Text 6"/>
          <p:cNvSpPr/>
          <p:nvPr/>
        </p:nvSpPr>
        <p:spPr>
          <a:xfrm>
            <a:off x="6280190" y="4944308"/>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audio/mpeg</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 File nhạc</a:t>
            </a:r>
            <a:endParaRPr lang="en-US" sz="1550" dirty="0"/>
          </a:p>
        </p:txBody>
      </p:sp>
      <p:sp>
        <p:nvSpPr>
          <p:cNvPr id="10" name="Text 7"/>
          <p:cNvSpPr/>
          <p:nvPr/>
        </p:nvSpPr>
        <p:spPr>
          <a:xfrm>
            <a:off x="6280190" y="5331262"/>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video/mp4</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 Video</a:t>
            </a:r>
            <a:endParaRPr lang="en-US" sz="1550" dirty="0"/>
          </a:p>
        </p:txBody>
      </p:sp>
      <p:sp>
        <p:nvSpPr>
          <p:cNvPr id="11" name="Text 8"/>
          <p:cNvSpPr/>
          <p:nvPr/>
        </p:nvSpPr>
        <p:spPr>
          <a:xfrm>
            <a:off x="6280190" y="5718215"/>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application/pdf</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 Tài liệu PDF</a:t>
            </a:r>
            <a:endParaRPr lang="en-US" sz="1550" dirty="0"/>
          </a:p>
        </p:txBody>
      </p:sp>
      <p:sp>
        <p:nvSpPr>
          <p:cNvPr id="12" name="Text 9"/>
          <p:cNvSpPr/>
          <p:nvPr/>
        </p:nvSpPr>
        <p:spPr>
          <a:xfrm>
            <a:off x="6280190" y="6105168"/>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application/msword</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 File Word</a:t>
            </a:r>
            <a:endParaRPr lang="en-US" sz="1550" dirty="0"/>
          </a:p>
        </p:txBody>
      </p:sp>
      <p:sp>
        <p:nvSpPr>
          <p:cNvPr id="13" name="Text 10"/>
          <p:cNvSpPr/>
          <p:nvPr/>
        </p:nvSpPr>
        <p:spPr>
          <a:xfrm>
            <a:off x="10308074" y="295739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Header MIME</a:t>
            </a:r>
            <a:endParaRPr lang="en-US" sz="1950" dirty="0"/>
          </a:p>
        </p:txBody>
      </p:sp>
      <p:sp>
        <p:nvSpPr>
          <p:cNvPr id="14" name="Text 11"/>
          <p:cNvSpPr/>
          <p:nvPr/>
        </p:nvSpPr>
        <p:spPr>
          <a:xfrm>
            <a:off x="10308074" y="3465909"/>
            <a:ext cx="3536156"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Thêm vào phần tiêu đề email:</a:t>
            </a:r>
            <a:endParaRPr lang="en-US" sz="1550" dirty="0"/>
          </a:p>
        </p:txBody>
      </p:sp>
      <p:sp>
        <p:nvSpPr>
          <p:cNvPr id="15" name="Shape 12"/>
          <p:cNvSpPr/>
          <p:nvPr/>
        </p:nvSpPr>
        <p:spPr>
          <a:xfrm>
            <a:off x="10308074" y="4006691"/>
            <a:ext cx="3536156" cy="1885355"/>
          </a:xfrm>
          <a:prstGeom prst="roundRect">
            <a:avLst>
              <a:gd name="adj" fmla="val 4421"/>
            </a:avLst>
          </a:prstGeom>
          <a:solidFill>
            <a:srgbClr val="F2F2F2"/>
          </a:solidFill>
          <a:ln/>
        </p:spPr>
      </p:sp>
      <p:sp>
        <p:nvSpPr>
          <p:cNvPr id="16" name="Shape 13"/>
          <p:cNvSpPr/>
          <p:nvPr/>
        </p:nvSpPr>
        <p:spPr>
          <a:xfrm>
            <a:off x="10298192" y="4006691"/>
            <a:ext cx="3555921" cy="1885355"/>
          </a:xfrm>
          <a:prstGeom prst="roundRect">
            <a:avLst>
              <a:gd name="adj" fmla="val 1579"/>
            </a:avLst>
          </a:prstGeom>
          <a:solidFill>
            <a:srgbClr val="F2F2F2"/>
          </a:solidFill>
          <a:ln/>
        </p:spPr>
      </p:sp>
      <p:sp>
        <p:nvSpPr>
          <p:cNvPr id="17" name="Text 14"/>
          <p:cNvSpPr/>
          <p:nvPr/>
        </p:nvSpPr>
        <p:spPr>
          <a:xfrm>
            <a:off x="10496550" y="4155519"/>
            <a:ext cx="3159204" cy="1587698"/>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MIME-Version: 1.0</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Content-Type: multipart/mixed;</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  boundary="frontier"</a:t>
            </a:r>
            <a:endParaRPr lang="en-US" sz="1550" dirty="0"/>
          </a:p>
          <a:p>
            <a:pPr algn="l" indent="0" marL="0">
              <a:lnSpc>
                <a:spcPts val="2500"/>
              </a:lnSpc>
              <a:buNone/>
            </a:pPr>
            <a:r>
              <a:rPr lang="en-US" sz="1550" dirty="0">
                <a:solidFill>
                  <a:srgbClr val="000066"/>
                </a:solidFill>
                <a:highlight>
                  <a:srgbClr val="F2F2F2"/>
                </a:highlight>
                <a:latin typeface="Consolas" pitchFamily="34" charset="0"/>
                <a:ea typeface="Consolas" pitchFamily="34" charset="-122"/>
                <a:cs typeface="Consolas" pitchFamily="34" charset="-120"/>
              </a:rPr>
              <a:t>Content-Transfer-Encoding: base64</a:t>
            </a:r>
            <a:endParaRPr lang="en-US" sz="1550" dirty="0"/>
          </a:p>
        </p:txBody>
      </p:sp>
      <p:sp>
        <p:nvSpPr>
          <p:cNvPr id="18" name="Text 15"/>
          <p:cNvSpPr/>
          <p:nvPr/>
        </p:nvSpPr>
        <p:spPr>
          <a:xfrm>
            <a:off x="10308074" y="6115288"/>
            <a:ext cx="3536156"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MIME cho phép email chứa nhiều phần (multipart) với các loại nội dung khác nhau, được phân tách bằng boundary.</a:t>
            </a:r>
            <a:endParaRPr lang="en-US" sz="15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17577" y="424577"/>
            <a:ext cx="3859887" cy="482441"/>
          </a:xfrm>
          <a:prstGeom prst="rect">
            <a:avLst/>
          </a:prstGeom>
          <a:noFill/>
          <a:ln/>
        </p:spPr>
        <p:txBody>
          <a:bodyPr wrap="none" lIns="0" tIns="0" rIns="0" bIns="0" rtlCol="0" anchor="t"/>
          <a:lstStyle/>
          <a:p>
            <a:pPr algn="l" indent="0" marL="0">
              <a:lnSpc>
                <a:spcPts val="3750"/>
              </a:lnSpc>
              <a:buNone/>
            </a:pPr>
            <a:r>
              <a:rPr lang="en-US" sz="3000" b="1" dirty="0">
                <a:solidFill>
                  <a:srgbClr val="000066"/>
                </a:solidFill>
                <a:latin typeface="Inter Bold" pitchFamily="34" charset="0"/>
                <a:ea typeface="Inter Bold" pitchFamily="34" charset="-122"/>
                <a:cs typeface="Inter Bold" pitchFamily="34" charset="-120"/>
              </a:rPr>
              <a:t>POP3 vs IMAP</a:t>
            </a:r>
            <a:endParaRPr lang="en-US" sz="3000" dirty="0"/>
          </a:p>
        </p:txBody>
      </p:sp>
      <p:sp>
        <p:nvSpPr>
          <p:cNvPr id="3" name="Shape 1"/>
          <p:cNvSpPr/>
          <p:nvPr/>
        </p:nvSpPr>
        <p:spPr>
          <a:xfrm>
            <a:off x="7303770" y="1215747"/>
            <a:ext cx="22860" cy="6591538"/>
          </a:xfrm>
          <a:prstGeom prst="roundRect">
            <a:avLst>
              <a:gd name="adj" fmla="val 283672"/>
            </a:avLst>
          </a:prstGeom>
          <a:solidFill>
            <a:srgbClr val="BAC7DD"/>
          </a:solidFill>
          <a:ln/>
        </p:spPr>
      </p:sp>
      <p:sp>
        <p:nvSpPr>
          <p:cNvPr id="4" name="Shape 2"/>
          <p:cNvSpPr/>
          <p:nvPr/>
        </p:nvSpPr>
        <p:spPr>
          <a:xfrm>
            <a:off x="594717" y="1215747"/>
            <a:ext cx="6697623" cy="2859762"/>
          </a:xfrm>
          <a:prstGeom prst="roundRect">
            <a:avLst>
              <a:gd name="adj" fmla="val 2268"/>
            </a:avLst>
          </a:prstGeom>
          <a:solidFill>
            <a:srgbClr val="D4E1F7"/>
          </a:solidFill>
          <a:ln w="7620">
            <a:solidFill>
              <a:srgbClr val="BAC7DD"/>
            </a:solidFill>
            <a:prstDash val="solid"/>
          </a:ln>
        </p:spPr>
      </p:sp>
      <p:sp>
        <p:nvSpPr>
          <p:cNvPr id="5" name="Text 3"/>
          <p:cNvSpPr/>
          <p:nvPr/>
        </p:nvSpPr>
        <p:spPr>
          <a:xfrm>
            <a:off x="3697843" y="1377672"/>
            <a:ext cx="3440192" cy="289441"/>
          </a:xfrm>
          <a:prstGeom prst="rect">
            <a:avLst/>
          </a:prstGeom>
          <a:noFill/>
          <a:ln/>
        </p:spPr>
        <p:txBody>
          <a:bodyPr wrap="none" lIns="0" tIns="0" rIns="0" bIns="0" rtlCol="0" anchor="t"/>
          <a:lstStyle/>
          <a:p>
            <a:pPr algn="r" indent="0" marL="0">
              <a:lnSpc>
                <a:spcPts val="2250"/>
              </a:lnSpc>
              <a:buNone/>
            </a:pPr>
            <a:r>
              <a:rPr lang="en-US" sz="1800" b="1" dirty="0">
                <a:solidFill>
                  <a:srgbClr val="000066"/>
                </a:solidFill>
                <a:latin typeface="Inter Bold" pitchFamily="34" charset="0"/>
                <a:ea typeface="Inter Bold" pitchFamily="34" charset="-122"/>
                <a:cs typeface="Inter Bold" pitchFamily="34" charset="-120"/>
              </a:rPr>
              <a:t>POP3 - Post Office Protocol v3</a:t>
            </a:r>
            <a:endParaRPr lang="en-US" sz="1800" dirty="0"/>
          </a:p>
        </p:txBody>
      </p:sp>
      <p:sp>
        <p:nvSpPr>
          <p:cNvPr id="6" name="Text 4"/>
          <p:cNvSpPr/>
          <p:nvPr/>
        </p:nvSpPr>
        <p:spPr>
          <a:xfrm>
            <a:off x="756642" y="1759744"/>
            <a:ext cx="6381393" cy="247055"/>
          </a:xfrm>
          <a:prstGeom prst="rect">
            <a:avLst/>
          </a:prstGeom>
          <a:noFill/>
          <a:ln/>
        </p:spPr>
        <p:txBody>
          <a:bodyPr wrap="none" lIns="0" tIns="0" rIns="0" bIns="0" rtlCol="0" anchor="t"/>
          <a:lstStyle/>
          <a:p>
            <a:pPr algn="r" indent="0" marL="0">
              <a:lnSpc>
                <a:spcPts val="1900"/>
              </a:lnSpc>
              <a:buNone/>
            </a:pPr>
            <a:r>
              <a:rPr lang="en-US" sz="1200" dirty="0">
                <a:solidFill>
                  <a:srgbClr val="000066"/>
                </a:solidFill>
                <a:latin typeface="Inter" pitchFamily="34" charset="0"/>
                <a:ea typeface="Inter" pitchFamily="34" charset="-122"/>
                <a:cs typeface="Inter" pitchFamily="34" charset="-120"/>
              </a:rPr>
              <a:t>Giao thức đơn giản để tải email từ server về máy tính cá nhân. Cổng 110.</a:t>
            </a:r>
            <a:endParaRPr lang="en-US" sz="1200" dirty="0"/>
          </a:p>
        </p:txBody>
      </p:sp>
      <p:sp>
        <p:nvSpPr>
          <p:cNvPr id="7" name="Text 5"/>
          <p:cNvSpPr/>
          <p:nvPr/>
        </p:nvSpPr>
        <p:spPr>
          <a:xfrm>
            <a:off x="756642" y="2099429"/>
            <a:ext cx="6381393" cy="247055"/>
          </a:xfrm>
          <a:prstGeom prst="rect">
            <a:avLst/>
          </a:prstGeom>
          <a:noFill/>
          <a:ln/>
        </p:spPr>
        <p:txBody>
          <a:bodyPr wrap="none" lIns="0" tIns="0" rIns="0" bIns="0" rtlCol="0" anchor="t"/>
          <a:lstStyle/>
          <a:p>
            <a:pPr algn="r" indent="0" marL="0">
              <a:lnSpc>
                <a:spcPts val="1900"/>
              </a:lnSpc>
              <a:buNone/>
            </a:pPr>
            <a:r>
              <a:rPr lang="en-US" sz="1200" b="1" dirty="0">
                <a:solidFill>
                  <a:srgbClr val="000066"/>
                </a:solidFill>
                <a:latin typeface="Inter" pitchFamily="34" charset="0"/>
                <a:ea typeface="Inter" pitchFamily="34" charset="-122"/>
                <a:cs typeface="Inter" pitchFamily="34" charset="-120"/>
              </a:rPr>
              <a:t>Chế độ hoạt động:</a:t>
            </a:r>
            <a:endParaRPr lang="en-US" sz="1200" dirty="0"/>
          </a:p>
        </p:txBody>
      </p:sp>
      <p:sp>
        <p:nvSpPr>
          <p:cNvPr id="8" name="Text 6"/>
          <p:cNvSpPr/>
          <p:nvPr/>
        </p:nvSpPr>
        <p:spPr>
          <a:xfrm>
            <a:off x="756642" y="2439114"/>
            <a:ext cx="6381393" cy="247055"/>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000066"/>
                </a:solidFill>
                <a:latin typeface="Inter" pitchFamily="34" charset="0"/>
                <a:ea typeface="Inter" pitchFamily="34" charset="-122"/>
                <a:cs typeface="Inter" pitchFamily="34" charset="-120"/>
              </a:rPr>
              <a:t>Download &amp; Delete:</a:t>
            </a:r>
            <a:pPr algn="l" indent="0" marL="0">
              <a:lnSpc>
                <a:spcPts val="1900"/>
              </a:lnSpc>
              <a:buNone/>
            </a:pPr>
            <a:r>
              <a:rPr lang="en-US" sz="1200" dirty="0">
                <a:solidFill>
                  <a:srgbClr val="000066"/>
                </a:solidFill>
                <a:latin typeface="Inter" pitchFamily="34" charset="0"/>
                <a:ea typeface="Inter" pitchFamily="34" charset="-122"/>
                <a:cs typeface="Inter" pitchFamily="34" charset="-120"/>
              </a:rPr>
              <a:t> Tải về và xóa trên server (tiết kiệm dung lượng server)</a:t>
            </a:r>
            <a:endParaRPr lang="en-US" sz="1200" dirty="0"/>
          </a:p>
        </p:txBody>
      </p:sp>
      <p:sp>
        <p:nvSpPr>
          <p:cNvPr id="9" name="Text 7"/>
          <p:cNvSpPr/>
          <p:nvPr/>
        </p:nvSpPr>
        <p:spPr>
          <a:xfrm>
            <a:off x="756642" y="2740104"/>
            <a:ext cx="6381393" cy="247055"/>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000066"/>
                </a:solidFill>
                <a:latin typeface="Inter" pitchFamily="34" charset="0"/>
                <a:ea typeface="Inter" pitchFamily="34" charset="-122"/>
                <a:cs typeface="Inter" pitchFamily="34" charset="-120"/>
              </a:rPr>
              <a:t>Download &amp; Keep:</a:t>
            </a:r>
            <a:pPr algn="l" indent="0" marL="0">
              <a:lnSpc>
                <a:spcPts val="1900"/>
              </a:lnSpc>
              <a:buNone/>
            </a:pPr>
            <a:r>
              <a:rPr lang="en-US" sz="1200" dirty="0">
                <a:solidFill>
                  <a:srgbClr val="000066"/>
                </a:solidFill>
                <a:latin typeface="Inter" pitchFamily="34" charset="0"/>
                <a:ea typeface="Inter" pitchFamily="34" charset="-122"/>
                <a:cs typeface="Inter" pitchFamily="34" charset="-120"/>
              </a:rPr>
              <a:t> Tải về nhưng vẫn giữ bản sao trên server</a:t>
            </a:r>
            <a:endParaRPr lang="en-US" sz="1200" dirty="0"/>
          </a:p>
        </p:txBody>
      </p:sp>
      <p:sp>
        <p:nvSpPr>
          <p:cNvPr id="10" name="Text 8"/>
          <p:cNvSpPr/>
          <p:nvPr/>
        </p:nvSpPr>
        <p:spPr>
          <a:xfrm>
            <a:off x="756642" y="3079790"/>
            <a:ext cx="6381393" cy="247055"/>
          </a:xfrm>
          <a:prstGeom prst="rect">
            <a:avLst/>
          </a:prstGeom>
          <a:noFill/>
          <a:ln/>
        </p:spPr>
        <p:txBody>
          <a:bodyPr wrap="none" lIns="0" tIns="0" rIns="0" bIns="0" rtlCol="0" anchor="t"/>
          <a:lstStyle/>
          <a:p>
            <a:pPr algn="r" indent="0" marL="0">
              <a:lnSpc>
                <a:spcPts val="1900"/>
              </a:lnSpc>
              <a:buNone/>
            </a:pPr>
            <a:r>
              <a:rPr lang="en-US" sz="1200" b="1" dirty="0">
                <a:solidFill>
                  <a:srgbClr val="000066"/>
                </a:solidFill>
                <a:latin typeface="Inter" pitchFamily="34" charset="0"/>
                <a:ea typeface="Inter" pitchFamily="34" charset="-122"/>
                <a:cs typeface="Inter" pitchFamily="34" charset="-120"/>
              </a:rPr>
              <a:t>Lệnh POP3:</a:t>
            </a:r>
            <a:pPr algn="r" indent="0" marL="0">
              <a:lnSpc>
                <a:spcPts val="1900"/>
              </a:lnSpc>
              <a:buNone/>
            </a:pPr>
            <a:r>
              <a:rPr lang="en-US" sz="1200" dirty="0">
                <a:solidFill>
                  <a:srgbClr val="000066"/>
                </a:solidFill>
                <a:latin typeface="Inter" pitchFamily="34" charset="0"/>
                <a:ea typeface="Inter" pitchFamily="34" charset="-122"/>
                <a:cs typeface="Inter" pitchFamily="34" charset="-120"/>
              </a:rPr>
              <a:t> USER, PASS, LIST, RETR (retrieve), DELE (delete), QUIT</a:t>
            </a:r>
            <a:endParaRPr lang="en-US" sz="1200" dirty="0"/>
          </a:p>
        </p:txBody>
      </p:sp>
      <p:sp>
        <p:nvSpPr>
          <p:cNvPr id="11" name="Text 9"/>
          <p:cNvSpPr/>
          <p:nvPr/>
        </p:nvSpPr>
        <p:spPr>
          <a:xfrm>
            <a:off x="756642" y="3419475"/>
            <a:ext cx="6381393" cy="494109"/>
          </a:xfrm>
          <a:prstGeom prst="rect">
            <a:avLst/>
          </a:prstGeom>
          <a:noFill/>
          <a:ln/>
        </p:spPr>
        <p:txBody>
          <a:bodyPr wrap="square" lIns="0" tIns="0" rIns="0" bIns="0" rtlCol="0" anchor="t"/>
          <a:lstStyle/>
          <a:p>
            <a:pPr algn="r" indent="0" marL="0">
              <a:lnSpc>
                <a:spcPts val="1900"/>
              </a:lnSpc>
              <a:buNone/>
            </a:pPr>
            <a:r>
              <a:rPr lang="en-US" sz="1200" b="1" dirty="0">
                <a:solidFill>
                  <a:srgbClr val="000066"/>
                </a:solidFill>
                <a:latin typeface="Inter" pitchFamily="34" charset="0"/>
                <a:ea typeface="Inter" pitchFamily="34" charset="-122"/>
                <a:cs typeface="Inter" pitchFamily="34" charset="-120"/>
              </a:rPr>
              <a:t>Ưu điểm:</a:t>
            </a:r>
            <a:pPr algn="r" indent="0" marL="0">
              <a:lnSpc>
                <a:spcPts val="1900"/>
              </a:lnSpc>
              <a:buNone/>
            </a:pPr>
            <a:r>
              <a:rPr lang="en-US" sz="1200" dirty="0">
                <a:solidFill>
                  <a:srgbClr val="000066"/>
                </a:solidFill>
                <a:latin typeface="Inter" pitchFamily="34" charset="0"/>
                <a:ea typeface="Inter" pitchFamily="34" charset="-122"/>
                <a:cs typeface="Inter" pitchFamily="34" charset="-120"/>
              </a:rPr>
              <a:t> Đơn giản, nhanh, hoạt động offline</a:t>
            </a:r>
            <a:pPr algn="r" indent="0" marL="0">
              <a:lnSpc>
                <a:spcPts val="1900"/>
              </a:lnSpc>
              <a:buNone/>
            </a:pPr>
            <a:r>
              <a:rPr lang="en-US" sz="1200" b="1" dirty="0">
                <a:solidFill>
                  <a:srgbClr val="000066"/>
                </a:solidFill>
                <a:latin typeface="Inter" pitchFamily="34" charset="0"/>
                <a:ea typeface="Inter" pitchFamily="34" charset="-122"/>
                <a:cs typeface="Inter" pitchFamily="34" charset="-120"/>
              </a:rPr>
              <a:t>Nhược điểm:</a:t>
            </a:r>
            <a:pPr algn="r" indent="0" marL="0">
              <a:lnSpc>
                <a:spcPts val="1900"/>
              </a:lnSpc>
              <a:buNone/>
            </a:pPr>
            <a:r>
              <a:rPr lang="en-US" sz="1200" dirty="0">
                <a:solidFill>
                  <a:srgbClr val="000066"/>
                </a:solidFill>
                <a:latin typeface="Inter" pitchFamily="34" charset="0"/>
                <a:ea typeface="Inter" pitchFamily="34" charset="-122"/>
                <a:cs typeface="Inter" pitchFamily="34" charset="-120"/>
              </a:rPr>
              <a:t> Khó đồng bộ nhiều thiết bị, ít tính năng</a:t>
            </a:r>
            <a:endParaRPr lang="en-US" sz="1200" dirty="0"/>
          </a:p>
        </p:txBody>
      </p:sp>
      <p:sp>
        <p:nvSpPr>
          <p:cNvPr id="12" name="Shape 10"/>
          <p:cNvSpPr/>
          <p:nvPr/>
        </p:nvSpPr>
        <p:spPr>
          <a:xfrm>
            <a:off x="7338060" y="4384238"/>
            <a:ext cx="6697623" cy="3423047"/>
          </a:xfrm>
          <a:prstGeom prst="rect">
            <a:avLst/>
          </a:prstGeom>
          <a:solidFill>
            <a:srgbClr val="D4E1F7"/>
          </a:solidFill>
          <a:ln w="7620">
            <a:solidFill>
              <a:srgbClr val="BAC7DD"/>
            </a:solidFill>
            <a:prstDash val="solid"/>
          </a:ln>
        </p:spPr>
      </p:sp>
      <p:sp>
        <p:nvSpPr>
          <p:cNvPr id="13" name="Text 11"/>
          <p:cNvSpPr/>
          <p:nvPr/>
        </p:nvSpPr>
        <p:spPr>
          <a:xfrm>
            <a:off x="7492365" y="4546163"/>
            <a:ext cx="4136231" cy="289441"/>
          </a:xfrm>
          <a:prstGeom prst="rect">
            <a:avLst/>
          </a:prstGeom>
          <a:noFill/>
          <a:ln/>
        </p:spPr>
        <p:txBody>
          <a:bodyPr wrap="none" lIns="0" tIns="0" rIns="0" bIns="0" rtlCol="0" anchor="t"/>
          <a:lstStyle/>
          <a:p>
            <a:pPr algn="l" indent="0" marL="0">
              <a:lnSpc>
                <a:spcPts val="2250"/>
              </a:lnSpc>
              <a:buNone/>
            </a:pPr>
            <a:r>
              <a:rPr lang="en-US" sz="1800" b="1" dirty="0">
                <a:solidFill>
                  <a:srgbClr val="000066"/>
                </a:solidFill>
                <a:latin typeface="Inter Bold" pitchFamily="34" charset="0"/>
                <a:ea typeface="Inter Bold" pitchFamily="34" charset="-122"/>
                <a:cs typeface="Inter Bold" pitchFamily="34" charset="-120"/>
              </a:rPr>
              <a:t>IMAP - Internet Mail Access Protocol</a:t>
            </a:r>
            <a:endParaRPr lang="en-US" sz="1800" dirty="0"/>
          </a:p>
        </p:txBody>
      </p:sp>
      <p:sp>
        <p:nvSpPr>
          <p:cNvPr id="14" name="Text 12"/>
          <p:cNvSpPr/>
          <p:nvPr/>
        </p:nvSpPr>
        <p:spPr>
          <a:xfrm>
            <a:off x="7492365" y="4928235"/>
            <a:ext cx="6381393" cy="247055"/>
          </a:xfrm>
          <a:prstGeom prst="rect">
            <a:avLst/>
          </a:prstGeom>
          <a:noFill/>
          <a:ln/>
        </p:spPr>
        <p:txBody>
          <a:bodyPr wrap="none" lIns="0" tIns="0" rIns="0" bIns="0" rtlCol="0" anchor="t"/>
          <a:lstStyle/>
          <a:p>
            <a:pPr algn="l" indent="0" marL="0">
              <a:lnSpc>
                <a:spcPts val="1900"/>
              </a:lnSpc>
              <a:buNone/>
            </a:pPr>
            <a:r>
              <a:rPr lang="en-US" sz="1200" dirty="0">
                <a:solidFill>
                  <a:srgbClr val="000066"/>
                </a:solidFill>
                <a:latin typeface="Inter" pitchFamily="34" charset="0"/>
                <a:ea typeface="Inter" pitchFamily="34" charset="-122"/>
                <a:cs typeface="Inter" pitchFamily="34" charset="-120"/>
              </a:rPr>
              <a:t>Giao thức quản lý email trên server, linh hoạt và mạnh mẽ hơn POP3. Cổng 143.</a:t>
            </a:r>
            <a:endParaRPr lang="en-US" sz="1200" dirty="0"/>
          </a:p>
        </p:txBody>
      </p:sp>
      <p:sp>
        <p:nvSpPr>
          <p:cNvPr id="15" name="Text 13"/>
          <p:cNvSpPr/>
          <p:nvPr/>
        </p:nvSpPr>
        <p:spPr>
          <a:xfrm>
            <a:off x="7492365" y="5267920"/>
            <a:ext cx="6381393" cy="247055"/>
          </a:xfrm>
          <a:prstGeom prst="rect">
            <a:avLst/>
          </a:prstGeom>
          <a:noFill/>
          <a:ln/>
        </p:spPr>
        <p:txBody>
          <a:bodyPr wrap="none" lIns="0" tIns="0" rIns="0" bIns="0" rtlCol="0" anchor="t"/>
          <a:lstStyle/>
          <a:p>
            <a:pPr algn="l" indent="0" marL="0">
              <a:lnSpc>
                <a:spcPts val="1900"/>
              </a:lnSpc>
              <a:buNone/>
            </a:pPr>
            <a:r>
              <a:rPr lang="en-US" sz="1200" b="1" dirty="0">
                <a:solidFill>
                  <a:srgbClr val="000066"/>
                </a:solidFill>
                <a:latin typeface="Inter" pitchFamily="34" charset="0"/>
                <a:ea typeface="Inter" pitchFamily="34" charset="-122"/>
                <a:cs typeface="Inter" pitchFamily="34" charset="-120"/>
              </a:rPr>
              <a:t>Tính năng nổi bật:</a:t>
            </a:r>
            <a:endParaRPr lang="en-US" sz="1200" dirty="0"/>
          </a:p>
        </p:txBody>
      </p:sp>
      <p:sp>
        <p:nvSpPr>
          <p:cNvPr id="16" name="Text 14"/>
          <p:cNvSpPr/>
          <p:nvPr/>
        </p:nvSpPr>
        <p:spPr>
          <a:xfrm>
            <a:off x="7492365" y="5607606"/>
            <a:ext cx="6381393" cy="247055"/>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66"/>
                </a:solidFill>
                <a:latin typeface="Inter" pitchFamily="34" charset="0"/>
                <a:ea typeface="Inter" pitchFamily="34" charset="-122"/>
                <a:cs typeface="Inter" pitchFamily="34" charset="-120"/>
              </a:rPr>
              <a:t>Tạo và quản lý </a:t>
            </a:r>
            <a:pPr algn="l" indent="0" marL="0">
              <a:lnSpc>
                <a:spcPts val="1900"/>
              </a:lnSpc>
              <a:buNone/>
            </a:pPr>
            <a:r>
              <a:rPr lang="en-US" sz="1200" b="1" dirty="0">
                <a:solidFill>
                  <a:srgbClr val="000066"/>
                </a:solidFill>
                <a:latin typeface="Inter" pitchFamily="34" charset="0"/>
                <a:ea typeface="Inter" pitchFamily="34" charset="-122"/>
                <a:cs typeface="Inter" pitchFamily="34" charset="-120"/>
              </a:rPr>
              <a:t>thư mục</a:t>
            </a:r>
            <a:pPr algn="l" indent="0" marL="0">
              <a:lnSpc>
                <a:spcPts val="1900"/>
              </a:lnSpc>
              <a:buNone/>
            </a:pPr>
            <a:r>
              <a:rPr lang="en-US" sz="1200" dirty="0">
                <a:solidFill>
                  <a:srgbClr val="000066"/>
                </a:solidFill>
                <a:latin typeface="Inter" pitchFamily="34" charset="0"/>
                <a:ea typeface="Inter" pitchFamily="34" charset="-122"/>
                <a:cs typeface="Inter" pitchFamily="34" charset="-120"/>
              </a:rPr>
              <a:t> trên server</a:t>
            </a:r>
            <a:endParaRPr lang="en-US" sz="1200" dirty="0"/>
          </a:p>
        </p:txBody>
      </p:sp>
      <p:sp>
        <p:nvSpPr>
          <p:cNvPr id="17" name="Text 15"/>
          <p:cNvSpPr/>
          <p:nvPr/>
        </p:nvSpPr>
        <p:spPr>
          <a:xfrm>
            <a:off x="7492365" y="5908596"/>
            <a:ext cx="6381393" cy="247055"/>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000066"/>
                </a:solidFill>
                <a:latin typeface="Inter" pitchFamily="34" charset="0"/>
                <a:ea typeface="Inter" pitchFamily="34" charset="-122"/>
                <a:cs typeface="Inter" pitchFamily="34" charset="-120"/>
              </a:rPr>
              <a:t>Tìm kiếm</a:t>
            </a:r>
            <a:pPr algn="l" indent="0" marL="0">
              <a:lnSpc>
                <a:spcPts val="1900"/>
              </a:lnSpc>
              <a:buNone/>
            </a:pPr>
            <a:r>
              <a:rPr lang="en-US" sz="1200" dirty="0">
                <a:solidFill>
                  <a:srgbClr val="000066"/>
                </a:solidFill>
                <a:latin typeface="Inter" pitchFamily="34" charset="0"/>
                <a:ea typeface="Inter" pitchFamily="34" charset="-122"/>
                <a:cs typeface="Inter" pitchFamily="34" charset="-120"/>
              </a:rPr>
              <a:t> email theo nhiều tiêu chí</a:t>
            </a:r>
            <a:endParaRPr lang="en-US" sz="1200" dirty="0"/>
          </a:p>
        </p:txBody>
      </p:sp>
      <p:sp>
        <p:nvSpPr>
          <p:cNvPr id="18" name="Text 16"/>
          <p:cNvSpPr/>
          <p:nvPr/>
        </p:nvSpPr>
        <p:spPr>
          <a:xfrm>
            <a:off x="7492365" y="6209586"/>
            <a:ext cx="6381393" cy="247055"/>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66"/>
                </a:solidFill>
                <a:latin typeface="Inter" pitchFamily="34" charset="0"/>
                <a:ea typeface="Inter" pitchFamily="34" charset="-122"/>
                <a:cs typeface="Inter" pitchFamily="34" charset="-120"/>
              </a:rPr>
              <a:t>Tải </a:t>
            </a:r>
            <a:pPr algn="l" indent="0" marL="0">
              <a:lnSpc>
                <a:spcPts val="1900"/>
              </a:lnSpc>
              <a:buNone/>
            </a:pPr>
            <a:r>
              <a:rPr lang="en-US" sz="1200" b="1" dirty="0">
                <a:solidFill>
                  <a:srgbClr val="000066"/>
                </a:solidFill>
                <a:latin typeface="Inter" pitchFamily="34" charset="0"/>
                <a:ea typeface="Inter" pitchFamily="34" charset="-122"/>
                <a:cs typeface="Inter" pitchFamily="34" charset="-120"/>
              </a:rPr>
              <a:t>từng phần</a:t>
            </a:r>
            <a:pPr algn="l" indent="0" marL="0">
              <a:lnSpc>
                <a:spcPts val="1900"/>
              </a:lnSpc>
              <a:buNone/>
            </a:pPr>
            <a:r>
              <a:rPr lang="en-US" sz="1200" dirty="0">
                <a:solidFill>
                  <a:srgbClr val="000066"/>
                </a:solidFill>
                <a:latin typeface="Inter" pitchFamily="34" charset="0"/>
                <a:ea typeface="Inter" pitchFamily="34" charset="-122"/>
                <a:cs typeface="Inter" pitchFamily="34" charset="-120"/>
              </a:rPr>
              <a:t> của email (header, body, attachment riêng)</a:t>
            </a:r>
            <a:endParaRPr lang="en-US" sz="1200" dirty="0"/>
          </a:p>
        </p:txBody>
      </p:sp>
      <p:sp>
        <p:nvSpPr>
          <p:cNvPr id="19" name="Text 17"/>
          <p:cNvSpPr/>
          <p:nvPr/>
        </p:nvSpPr>
        <p:spPr>
          <a:xfrm>
            <a:off x="7492365" y="6510576"/>
            <a:ext cx="6381393" cy="247055"/>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000066"/>
                </a:solidFill>
                <a:latin typeface="Inter" pitchFamily="34" charset="0"/>
                <a:ea typeface="Inter" pitchFamily="34" charset="-122"/>
                <a:cs typeface="Inter" pitchFamily="34" charset="-120"/>
              </a:rPr>
              <a:t>Đồng bộ</a:t>
            </a:r>
            <a:pPr algn="l" indent="0" marL="0">
              <a:lnSpc>
                <a:spcPts val="1900"/>
              </a:lnSpc>
              <a:buNone/>
            </a:pPr>
            <a:r>
              <a:rPr lang="en-US" sz="1200" dirty="0">
                <a:solidFill>
                  <a:srgbClr val="000066"/>
                </a:solidFill>
                <a:latin typeface="Inter" pitchFamily="34" charset="0"/>
                <a:ea typeface="Inter" pitchFamily="34" charset="-122"/>
                <a:cs typeface="Inter" pitchFamily="34" charset="-120"/>
              </a:rPr>
              <a:t> tự động trên nhiều thiết bị</a:t>
            </a:r>
            <a:endParaRPr lang="en-US" sz="1200" dirty="0"/>
          </a:p>
        </p:txBody>
      </p:sp>
      <p:sp>
        <p:nvSpPr>
          <p:cNvPr id="20" name="Text 18"/>
          <p:cNvSpPr/>
          <p:nvPr/>
        </p:nvSpPr>
        <p:spPr>
          <a:xfrm>
            <a:off x="7492365" y="6811566"/>
            <a:ext cx="6381393" cy="247055"/>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66"/>
                </a:solidFill>
                <a:latin typeface="Inter" pitchFamily="34" charset="0"/>
                <a:ea typeface="Inter" pitchFamily="34" charset="-122"/>
                <a:cs typeface="Inter" pitchFamily="34" charset="-120"/>
              </a:rPr>
              <a:t>Đánh dấu đã đọc/chưa đọc, gắn cờ quan trọng</a:t>
            </a:r>
            <a:endParaRPr lang="en-US" sz="1200" dirty="0"/>
          </a:p>
        </p:txBody>
      </p:sp>
      <p:sp>
        <p:nvSpPr>
          <p:cNvPr id="21" name="Text 19"/>
          <p:cNvSpPr/>
          <p:nvPr/>
        </p:nvSpPr>
        <p:spPr>
          <a:xfrm>
            <a:off x="7492365" y="7151251"/>
            <a:ext cx="6381393" cy="494109"/>
          </a:xfrm>
          <a:prstGeom prst="rect">
            <a:avLst/>
          </a:prstGeom>
          <a:noFill/>
          <a:ln/>
        </p:spPr>
        <p:txBody>
          <a:bodyPr wrap="square" lIns="0" tIns="0" rIns="0" bIns="0" rtlCol="0" anchor="t"/>
          <a:lstStyle/>
          <a:p>
            <a:pPr algn="l" indent="0" marL="0">
              <a:lnSpc>
                <a:spcPts val="1900"/>
              </a:lnSpc>
              <a:buNone/>
            </a:pPr>
            <a:r>
              <a:rPr lang="en-US" sz="1200" b="1" dirty="0">
                <a:solidFill>
                  <a:srgbClr val="000066"/>
                </a:solidFill>
                <a:latin typeface="Inter" pitchFamily="34" charset="0"/>
                <a:ea typeface="Inter" pitchFamily="34" charset="-122"/>
                <a:cs typeface="Inter" pitchFamily="34" charset="-120"/>
              </a:rPr>
              <a:t>Ưu điểm:</a:t>
            </a:r>
            <a:pPr algn="l" indent="0" marL="0">
              <a:lnSpc>
                <a:spcPts val="1900"/>
              </a:lnSpc>
              <a:buNone/>
            </a:pPr>
            <a:r>
              <a:rPr lang="en-US" sz="1200" dirty="0">
                <a:solidFill>
                  <a:srgbClr val="000066"/>
                </a:solidFill>
                <a:latin typeface="Inter" pitchFamily="34" charset="0"/>
                <a:ea typeface="Inter" pitchFamily="34" charset="-122"/>
                <a:cs typeface="Inter" pitchFamily="34" charset="-120"/>
              </a:rPr>
              <a:t> Linh hoạt, đồng bộ tốt, quản lý mạnh</a:t>
            </a:r>
            <a:pPr algn="l" indent="0" marL="0">
              <a:lnSpc>
                <a:spcPts val="1900"/>
              </a:lnSpc>
              <a:buNone/>
            </a:pPr>
            <a:r>
              <a:rPr lang="en-US" sz="1200" b="1" dirty="0">
                <a:solidFill>
                  <a:srgbClr val="000066"/>
                </a:solidFill>
                <a:latin typeface="Inter" pitchFamily="34" charset="0"/>
                <a:ea typeface="Inter" pitchFamily="34" charset="-122"/>
                <a:cs typeface="Inter" pitchFamily="34" charset="-120"/>
              </a:rPr>
              <a:t>Nhược điểm:</a:t>
            </a:r>
            <a:pPr algn="l" indent="0" marL="0">
              <a:lnSpc>
                <a:spcPts val="1900"/>
              </a:lnSpc>
              <a:buNone/>
            </a:pPr>
            <a:r>
              <a:rPr lang="en-US" sz="1200" dirty="0">
                <a:solidFill>
                  <a:srgbClr val="000066"/>
                </a:solidFill>
                <a:latin typeface="Inter" pitchFamily="34" charset="0"/>
                <a:ea typeface="Inter" pitchFamily="34" charset="-122"/>
                <a:cs typeface="Inter" pitchFamily="34" charset="-120"/>
              </a:rPr>
              <a:t> Phức tạp hơn, cần kết nối Internet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95676"/>
            <a:ext cx="6111121"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Vị trí trong Mô hình Mạng</a:t>
            </a:r>
            <a:endParaRPr lang="en-US" sz="3900" dirty="0"/>
          </a:p>
        </p:txBody>
      </p:sp>
      <p:sp>
        <p:nvSpPr>
          <p:cNvPr id="3" name="Shape 1"/>
          <p:cNvSpPr/>
          <p:nvPr/>
        </p:nvSpPr>
        <p:spPr>
          <a:xfrm>
            <a:off x="793790" y="2612588"/>
            <a:ext cx="6422231" cy="3162895"/>
          </a:xfrm>
          <a:prstGeom prst="roundRect">
            <a:avLst>
              <a:gd name="adj" fmla="val 2636"/>
            </a:avLst>
          </a:prstGeom>
          <a:solidFill>
            <a:srgbClr val="D4E1F7"/>
          </a:solidFill>
          <a:ln w="7620">
            <a:solidFill>
              <a:srgbClr val="BAC7DD"/>
            </a:solidFill>
            <a:prstDash val="solid"/>
          </a:ln>
        </p:spPr>
      </p:sp>
      <p:sp>
        <p:nvSpPr>
          <p:cNvPr id="4" name="Shape 2"/>
          <p:cNvSpPr/>
          <p:nvPr/>
        </p:nvSpPr>
        <p:spPr>
          <a:xfrm>
            <a:off x="999768" y="2818567"/>
            <a:ext cx="595313" cy="595313"/>
          </a:xfrm>
          <a:prstGeom prst="roundRect">
            <a:avLst>
              <a:gd name="adj" fmla="val 15358451"/>
            </a:avLst>
          </a:prstGeom>
          <a:solidFill>
            <a:srgbClr val="1F4E9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2982158"/>
            <a:ext cx="267891" cy="267891"/>
          </a:xfrm>
          <a:prstGeom prst="rect">
            <a:avLst/>
          </a:prstGeom>
        </p:spPr>
      </p:pic>
      <p:sp>
        <p:nvSpPr>
          <p:cNvPr id="6" name="Text 3"/>
          <p:cNvSpPr/>
          <p:nvPr/>
        </p:nvSpPr>
        <p:spPr>
          <a:xfrm>
            <a:off x="999768" y="361223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Mô hình OSI</a:t>
            </a:r>
            <a:endParaRPr lang="en-US" sz="1950" dirty="0"/>
          </a:p>
        </p:txBody>
      </p:sp>
      <p:sp>
        <p:nvSpPr>
          <p:cNvPr id="7" name="Text 4"/>
          <p:cNvSpPr/>
          <p:nvPr/>
        </p:nvSpPr>
        <p:spPr>
          <a:xfrm>
            <a:off x="999768" y="4041458"/>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Bao gồm 3 tầng riêng biệt:</a:t>
            </a:r>
            <a:endParaRPr lang="en-US" sz="1550" dirty="0"/>
          </a:p>
        </p:txBody>
      </p:sp>
      <p:sp>
        <p:nvSpPr>
          <p:cNvPr id="8" name="Text 5"/>
          <p:cNvSpPr/>
          <p:nvPr/>
        </p:nvSpPr>
        <p:spPr>
          <a:xfrm>
            <a:off x="999768" y="4478060"/>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Tầng Ứng dụng</a:t>
            </a:r>
            <a:endParaRPr lang="en-US" sz="1550" dirty="0"/>
          </a:p>
        </p:txBody>
      </p:sp>
      <p:sp>
        <p:nvSpPr>
          <p:cNvPr id="9" name="Text 6"/>
          <p:cNvSpPr/>
          <p:nvPr/>
        </p:nvSpPr>
        <p:spPr>
          <a:xfrm>
            <a:off x="999768" y="4865013"/>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Tầng Trình diễn</a:t>
            </a:r>
            <a:endParaRPr lang="en-US" sz="1550" dirty="0"/>
          </a:p>
        </p:txBody>
      </p:sp>
      <p:sp>
        <p:nvSpPr>
          <p:cNvPr id="10" name="Text 7"/>
          <p:cNvSpPr/>
          <p:nvPr/>
        </p:nvSpPr>
        <p:spPr>
          <a:xfrm>
            <a:off x="999768" y="5251966"/>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Tầng Phiên</a:t>
            </a:r>
            <a:endParaRPr lang="en-US" sz="1550" dirty="0"/>
          </a:p>
        </p:txBody>
      </p:sp>
      <p:sp>
        <p:nvSpPr>
          <p:cNvPr id="11" name="Shape 8"/>
          <p:cNvSpPr/>
          <p:nvPr/>
        </p:nvSpPr>
        <p:spPr>
          <a:xfrm>
            <a:off x="7414379" y="2612588"/>
            <a:ext cx="6422231" cy="3162895"/>
          </a:xfrm>
          <a:prstGeom prst="roundRect">
            <a:avLst>
              <a:gd name="adj" fmla="val 2636"/>
            </a:avLst>
          </a:prstGeom>
          <a:solidFill>
            <a:srgbClr val="D4E1F7"/>
          </a:solidFill>
          <a:ln w="7620">
            <a:solidFill>
              <a:srgbClr val="BAC7DD"/>
            </a:solidFill>
            <a:prstDash val="solid"/>
          </a:ln>
        </p:spPr>
      </p:sp>
      <p:sp>
        <p:nvSpPr>
          <p:cNvPr id="12" name="Shape 9"/>
          <p:cNvSpPr/>
          <p:nvPr/>
        </p:nvSpPr>
        <p:spPr>
          <a:xfrm>
            <a:off x="7620357" y="2818567"/>
            <a:ext cx="595313" cy="595313"/>
          </a:xfrm>
          <a:prstGeom prst="roundRect">
            <a:avLst>
              <a:gd name="adj" fmla="val 15358451"/>
            </a:avLst>
          </a:prstGeom>
          <a:solidFill>
            <a:srgbClr val="1F4E9E"/>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4068" y="2982158"/>
            <a:ext cx="267891" cy="267891"/>
          </a:xfrm>
          <a:prstGeom prst="rect">
            <a:avLst/>
          </a:prstGeom>
        </p:spPr>
      </p:pic>
      <p:sp>
        <p:nvSpPr>
          <p:cNvPr id="14" name="Text 10"/>
          <p:cNvSpPr/>
          <p:nvPr/>
        </p:nvSpPr>
        <p:spPr>
          <a:xfrm>
            <a:off x="7620357" y="361223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Mô hình TCP/IP</a:t>
            </a:r>
            <a:endParaRPr lang="en-US" sz="1950" dirty="0"/>
          </a:p>
        </p:txBody>
      </p:sp>
      <p:sp>
        <p:nvSpPr>
          <p:cNvPr id="15" name="Text 11"/>
          <p:cNvSpPr/>
          <p:nvPr/>
        </p:nvSpPr>
        <p:spPr>
          <a:xfrm>
            <a:off x="7620357" y="4041458"/>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Gộp cả 3 tầng OSI thành một:</a:t>
            </a:r>
            <a:endParaRPr lang="en-US" sz="1550" dirty="0"/>
          </a:p>
        </p:txBody>
      </p:sp>
      <p:sp>
        <p:nvSpPr>
          <p:cNvPr id="16" name="Text 12"/>
          <p:cNvSpPr/>
          <p:nvPr/>
        </p:nvSpPr>
        <p:spPr>
          <a:xfrm>
            <a:off x="7620357" y="4478060"/>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Tầng Ứng dụng duy nhất</a:t>
            </a:r>
            <a:endParaRPr lang="en-US" sz="1550" dirty="0"/>
          </a:p>
        </p:txBody>
      </p:sp>
      <p:sp>
        <p:nvSpPr>
          <p:cNvPr id="17" name="Text 13"/>
          <p:cNvSpPr/>
          <p:nvPr/>
        </p:nvSpPr>
        <p:spPr>
          <a:xfrm>
            <a:off x="7620357" y="4865013"/>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Đơn giản hóa kiến trúc</a:t>
            </a:r>
            <a:endParaRPr lang="en-US" sz="1550" dirty="0"/>
          </a:p>
        </p:txBody>
      </p:sp>
      <p:sp>
        <p:nvSpPr>
          <p:cNvPr id="18" name="Text 14"/>
          <p:cNvSpPr/>
          <p:nvPr/>
        </p:nvSpPr>
        <p:spPr>
          <a:xfrm>
            <a:off x="7620357" y="5251966"/>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Dễ triển khai thực tế</a:t>
            </a:r>
            <a:endParaRPr lang="en-US" sz="1550" dirty="0"/>
          </a:p>
        </p:txBody>
      </p:sp>
      <p:sp>
        <p:nvSpPr>
          <p:cNvPr id="19" name="Text 15"/>
          <p:cNvSpPr/>
          <p:nvPr/>
        </p:nvSpPr>
        <p:spPr>
          <a:xfrm>
            <a:off x="793790" y="599872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Dù theo mô hình nào, tầng ứng dụng vẫn đảm nhận vai trò cung cấp dịch vụ mạng cho người dùng cuối và quy định cách thức trao đổi dữ liệu giữa các tiến trình trên các thiết bị khác nhau.</a:t>
            </a:r>
            <a:endParaRPr lang="en-US" sz="15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1892022"/>
            <a:ext cx="8560356"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Các Ứng dụng Tầng Ứng dụng Khác</a:t>
            </a:r>
            <a:endParaRPr lang="en-US" sz="3900" dirty="0"/>
          </a:p>
        </p:txBody>
      </p:sp>
      <p:sp>
        <p:nvSpPr>
          <p:cNvPr id="3" name="Text 1"/>
          <p:cNvSpPr/>
          <p:nvPr/>
        </p:nvSpPr>
        <p:spPr>
          <a:xfrm>
            <a:off x="793790" y="310729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Trình duyệt Web</a:t>
            </a:r>
            <a:endParaRPr lang="en-US" sz="1950" dirty="0"/>
          </a:p>
        </p:txBody>
      </p:sp>
      <p:sp>
        <p:nvSpPr>
          <p:cNvPr id="4" name="Text 2"/>
          <p:cNvSpPr/>
          <p:nvPr/>
        </p:nvSpPr>
        <p:spPr>
          <a:xfrm>
            <a:off x="793790" y="3536513"/>
            <a:ext cx="3074670"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Chrome, Firefox, Edge, Safari - công cụ để truy cập World Wide Web, gửi HTTP request và hiển thị HTML.</a:t>
            </a:r>
            <a:endParaRPr lang="en-US" sz="1550" dirty="0"/>
          </a:p>
        </p:txBody>
      </p:sp>
      <p:sp>
        <p:nvSpPr>
          <p:cNvPr id="5" name="Text 3"/>
          <p:cNvSpPr/>
          <p:nvPr/>
        </p:nvSpPr>
        <p:spPr>
          <a:xfrm>
            <a:off x="4116467" y="310729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Phần mềm Email</a:t>
            </a:r>
            <a:endParaRPr lang="en-US" sz="1950" dirty="0"/>
          </a:p>
        </p:txBody>
      </p:sp>
      <p:sp>
        <p:nvSpPr>
          <p:cNvPr id="6" name="Text 4"/>
          <p:cNvSpPr/>
          <p:nvPr/>
        </p:nvSpPr>
        <p:spPr>
          <a:xfrm>
            <a:off x="4116467" y="3536513"/>
            <a:ext cx="3074670"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Outlook, Thunderbird, Gmail - ứng dụng quản lý thư điện tử sử dụng SMTP, POP3 hoặc IMAP.</a:t>
            </a:r>
            <a:endParaRPr lang="en-US" sz="1550" dirty="0"/>
          </a:p>
        </p:txBody>
      </p:sp>
      <p:sp>
        <p:nvSpPr>
          <p:cNvPr id="7" name="Text 5"/>
          <p:cNvSpPr/>
          <p:nvPr/>
        </p:nvSpPr>
        <p:spPr>
          <a:xfrm>
            <a:off x="7439144" y="3107293"/>
            <a:ext cx="3074670" cy="620316"/>
          </a:xfrm>
          <a:prstGeom prst="rect">
            <a:avLst/>
          </a:prstGeom>
          <a:noFill/>
          <a:ln/>
        </p:spPr>
        <p:txBody>
          <a:bodyPr wrap="squar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Trình phát Đa phương tiện</a:t>
            </a:r>
            <a:endParaRPr lang="en-US" sz="1950" dirty="0"/>
          </a:p>
        </p:txBody>
      </p:sp>
      <p:sp>
        <p:nvSpPr>
          <p:cNvPr id="8" name="Text 6"/>
          <p:cNvSpPr/>
          <p:nvPr/>
        </p:nvSpPr>
        <p:spPr>
          <a:xfrm>
            <a:off x="7439144" y="3846671"/>
            <a:ext cx="3074670"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VLC, Windows Media Player - hỗ trợ nhiều định dạng video/audio, có thể nhận dữ liệu qua streaming.</a:t>
            </a:r>
            <a:endParaRPr lang="en-US" sz="1550" dirty="0"/>
          </a:p>
        </p:txBody>
      </p:sp>
      <p:sp>
        <p:nvSpPr>
          <p:cNvPr id="9" name="Text 7"/>
          <p:cNvSpPr/>
          <p:nvPr/>
        </p:nvSpPr>
        <p:spPr>
          <a:xfrm>
            <a:off x="10761821" y="310729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Telnet &amp; SSH</a:t>
            </a:r>
            <a:endParaRPr lang="en-US" sz="1950" dirty="0"/>
          </a:p>
        </p:txBody>
      </p:sp>
      <p:sp>
        <p:nvSpPr>
          <p:cNvPr id="10" name="Text 8"/>
          <p:cNvSpPr/>
          <p:nvPr/>
        </p:nvSpPr>
        <p:spPr>
          <a:xfrm>
            <a:off x="10761821" y="3536513"/>
            <a:ext cx="3074789" cy="127015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Telnet:</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truy cập từ xa nhưng không bảo mật (cổng 23)</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SSH:</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mã hóa, an toàn, phổ biến nhất hiện nay (cổng 22)</a:t>
            </a:r>
            <a:endParaRPr lang="en-US" sz="1550" dirty="0"/>
          </a:p>
        </p:txBody>
      </p:sp>
      <p:sp>
        <p:nvSpPr>
          <p:cNvPr id="11" name="Shape 9"/>
          <p:cNvSpPr/>
          <p:nvPr/>
        </p:nvSpPr>
        <p:spPr>
          <a:xfrm>
            <a:off x="793790" y="5439221"/>
            <a:ext cx="13042821" cy="32385"/>
          </a:xfrm>
          <a:prstGeom prst="rect">
            <a:avLst/>
          </a:prstGeom>
          <a:solidFill>
            <a:srgbClr val="000066">
              <a:alpha val="50000"/>
            </a:srgbClr>
          </a:solidFill>
          <a:ln/>
        </p:spPr>
      </p:sp>
      <p:sp>
        <p:nvSpPr>
          <p:cNvPr id="12" name="Text 10"/>
          <p:cNvSpPr/>
          <p:nvPr/>
        </p:nvSpPr>
        <p:spPr>
          <a:xfrm>
            <a:off x="793790" y="5694759"/>
            <a:ext cx="13042821" cy="642699"/>
          </a:xfrm>
          <a:prstGeom prst="rect">
            <a:avLst/>
          </a:prstGeom>
          <a:noFill/>
          <a:ln/>
        </p:spPr>
        <p:txBody>
          <a:bodyPr wrap="square" lIns="0" tIns="0" rIns="0" bIns="0" rtlCol="0" anchor="t"/>
          <a:lstStyle/>
          <a:p>
            <a:pPr algn="ctr" indent="0" marL="0">
              <a:lnSpc>
                <a:spcPts val="2500"/>
              </a:lnSpc>
              <a:buNone/>
            </a:pPr>
            <a:r>
              <a:rPr lang="en-US" sz="1550" b="1" dirty="0">
                <a:solidFill>
                  <a:srgbClr val="000066"/>
                </a:solidFill>
                <a:latin typeface="Inter" pitchFamily="34" charset="0"/>
                <a:ea typeface="Inter" pitchFamily="34" charset="-122"/>
                <a:cs typeface="Inter" pitchFamily="34" charset="-120"/>
              </a:rPr>
              <a:t>Kết thúc bài giảng về Tầng Ứng dụng</a:t>
            </a:r>
            <a:pPr algn="ctr" indent="0" marL="0">
              <a:lnSpc>
                <a:spcPts val="2500"/>
              </a:lnSpc>
              <a:buNone/>
            </a:pPr>
            <a:r>
              <a:rPr lang="en-US" sz="1550" i="1" dirty="0">
                <a:solidFill>
                  <a:srgbClr val="000066"/>
                </a:solidFill>
                <a:latin typeface="Inter" pitchFamily="34" charset="0"/>
                <a:ea typeface="Inter" pitchFamily="34" charset="-122"/>
                <a:cs typeface="Inter" pitchFamily="34" charset="-120"/>
              </a:rPr>
              <a:t>Cảm ơn các bạn đã theo dõi! </a:t>
            </a:r>
            <a:pPr algn="ctr" indent="0" marL="0">
              <a:lnSpc>
                <a:spcPts val="2500"/>
              </a:lnSpc>
              <a:buNone/>
            </a:pPr>
            <a:r>
              <a:rPr lang="en-US" sz="1550" dirty="0">
                <a:solidFill>
                  <a:srgbClr val="000000"/>
                </a:solidFill>
                <a:latin typeface="Inter" pitchFamily="34" charset="0"/>
                <a:ea typeface="Inter" pitchFamily="34" charset="-122"/>
                <a:cs typeface="Inter" pitchFamily="34" charset="-120"/>
              </a:rPr>
              <a:t>🎓</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95343"/>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1.</a:t>
            </a:r>
            <a:endParaRPr lang="en-US" sz="3900" dirty="0"/>
          </a:p>
        </p:txBody>
      </p:sp>
      <p:sp>
        <p:nvSpPr>
          <p:cNvPr id="4" name="Text 1"/>
          <p:cNvSpPr/>
          <p:nvPr/>
        </p:nvSpPr>
        <p:spPr>
          <a:xfrm>
            <a:off x="6280190" y="2713077"/>
            <a:ext cx="7556421" cy="3721179"/>
          </a:xfrm>
          <a:prstGeom prst="rect">
            <a:avLst/>
          </a:prstGeom>
          <a:noFill/>
          <a:ln/>
        </p:spPr>
        <p:txBody>
          <a:bodyPr wrap="square" lIns="0" tIns="0" rIns="0" bIns="0" rtlCol="0" anchor="t"/>
          <a:lstStyle/>
          <a:p>
            <a:pPr algn="l" indent="0" marL="0">
              <a:lnSpc>
                <a:spcPts val="9750"/>
              </a:lnSpc>
              <a:buNone/>
            </a:pPr>
            <a:r>
              <a:rPr lang="en-US" sz="7800" b="1" dirty="0">
                <a:solidFill>
                  <a:srgbClr val="000066"/>
                </a:solidFill>
                <a:latin typeface="Inter Bold" pitchFamily="34" charset="0"/>
                <a:ea typeface="Inter Bold" pitchFamily="34" charset="-122"/>
                <a:cs typeface="Inter Bold" pitchFamily="34" charset="-120"/>
              </a:rPr>
              <a:t>Khái niệm cơ bản về Ứng dụng Mạng</a:t>
            </a:r>
            <a:endParaRPr lang="en-US" sz="7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9095"/>
            <a:ext cx="7842052"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Thành phần của Ứng dụng Mạng</a:t>
            </a:r>
            <a:endParaRPr lang="en-US" sz="3900" dirty="0"/>
          </a:p>
        </p:txBody>
      </p:sp>
      <p:sp>
        <p:nvSpPr>
          <p:cNvPr id="3" name="Text 1"/>
          <p:cNvSpPr/>
          <p:nvPr/>
        </p:nvSpPr>
        <p:spPr>
          <a:xfrm>
            <a:off x="793790" y="234600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Một ứng dụng mạng hoàn chỉnh không chỉ là một phần mềm đơn lẻ, mà là sự kết hợp của nhiều thành phần hoạt động phối hợp với nhau:</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886789"/>
            <a:ext cx="496133" cy="496133"/>
          </a:xfrm>
          <a:prstGeom prst="rect">
            <a:avLst/>
          </a:prstGeom>
        </p:spPr>
      </p:pic>
      <p:sp>
        <p:nvSpPr>
          <p:cNvPr id="5" name="Text 2"/>
          <p:cNvSpPr/>
          <p:nvPr/>
        </p:nvSpPr>
        <p:spPr>
          <a:xfrm>
            <a:off x="793790" y="363093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Phần mềm Client</a:t>
            </a:r>
            <a:endParaRPr lang="en-US" sz="1950" dirty="0"/>
          </a:p>
        </p:txBody>
      </p:sp>
      <p:sp>
        <p:nvSpPr>
          <p:cNvPr id="6" name="Text 3"/>
          <p:cNvSpPr/>
          <p:nvPr/>
        </p:nvSpPr>
        <p:spPr>
          <a:xfrm>
            <a:off x="793790" y="4060150"/>
            <a:ext cx="6397347"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Chạy trên máy người dùng, gửi yêu cầu và hiển thị kết quả. Ví dụ: trình duyệt Chrome, ứng dụng email Outlook.</a:t>
            </a:r>
            <a:endParaRPr lang="en-US" sz="15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9144" y="2886789"/>
            <a:ext cx="496133" cy="496133"/>
          </a:xfrm>
          <a:prstGeom prst="rect">
            <a:avLst/>
          </a:prstGeom>
        </p:spPr>
      </p:pic>
      <p:sp>
        <p:nvSpPr>
          <p:cNvPr id="8" name="Text 4"/>
          <p:cNvSpPr/>
          <p:nvPr/>
        </p:nvSpPr>
        <p:spPr>
          <a:xfrm>
            <a:off x="7439144" y="363093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Phần mềm Server</a:t>
            </a:r>
            <a:endParaRPr lang="en-US" sz="1950" dirty="0"/>
          </a:p>
        </p:txBody>
      </p:sp>
      <p:sp>
        <p:nvSpPr>
          <p:cNvPr id="9" name="Text 5"/>
          <p:cNvSpPr/>
          <p:nvPr/>
        </p:nvSpPr>
        <p:spPr>
          <a:xfrm>
            <a:off x="7439144" y="4060150"/>
            <a:ext cx="6397466"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Chạy trên máy chủ, lắng nghe và xử lý các yêu cầu từ client. Ví dụ: Apache Web Server, Microsoft Exchange Server.</a:t>
            </a:r>
            <a:endParaRPr lang="en-US" sz="15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5092065"/>
            <a:ext cx="496133" cy="496133"/>
          </a:xfrm>
          <a:prstGeom prst="rect">
            <a:avLst/>
          </a:prstGeom>
        </p:spPr>
      </p:pic>
      <p:sp>
        <p:nvSpPr>
          <p:cNvPr id="11" name="Text 6"/>
          <p:cNvSpPr/>
          <p:nvPr/>
        </p:nvSpPr>
        <p:spPr>
          <a:xfrm>
            <a:off x="793790" y="583620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Định dạng Dữ liệu</a:t>
            </a:r>
            <a:endParaRPr lang="en-US" sz="1950" dirty="0"/>
          </a:p>
        </p:txBody>
      </p:sp>
      <p:sp>
        <p:nvSpPr>
          <p:cNvPr id="12" name="Text 7"/>
          <p:cNvSpPr/>
          <p:nvPr/>
        </p:nvSpPr>
        <p:spPr>
          <a:xfrm>
            <a:off x="793790" y="6265426"/>
            <a:ext cx="6397347"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Quy chuẩn cách thức biểu diễn thông tin. Ví dụ: HTML cho trang web, MIME cho email đa phương tiện.</a:t>
            </a:r>
            <a:endParaRPr lang="en-US" sz="15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9144" y="5092065"/>
            <a:ext cx="496133" cy="496133"/>
          </a:xfrm>
          <a:prstGeom prst="rect">
            <a:avLst/>
          </a:prstGeom>
        </p:spPr>
      </p:pic>
      <p:sp>
        <p:nvSpPr>
          <p:cNvPr id="14" name="Text 8"/>
          <p:cNvSpPr/>
          <p:nvPr/>
        </p:nvSpPr>
        <p:spPr>
          <a:xfrm>
            <a:off x="7439144" y="5836206"/>
            <a:ext cx="3056334"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Giao thức Tầng Ứng dụng</a:t>
            </a:r>
            <a:endParaRPr lang="en-US" sz="1950" dirty="0"/>
          </a:p>
        </p:txBody>
      </p:sp>
      <p:sp>
        <p:nvSpPr>
          <p:cNvPr id="15" name="Text 9"/>
          <p:cNvSpPr/>
          <p:nvPr/>
        </p:nvSpPr>
        <p:spPr>
          <a:xfrm>
            <a:off x="7439144" y="6265426"/>
            <a:ext cx="6397466"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Quy định cách thức giao tiếp giữa client và server. Ví dụ: HTTP cho web, SMTP cho email.</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71268"/>
            <a:ext cx="8794790"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Vai trò của Giao thức Tầng Ứng dụng</a:t>
            </a:r>
            <a:endParaRPr lang="en-US" sz="3900" dirty="0"/>
          </a:p>
        </p:txBody>
      </p:sp>
      <p:sp>
        <p:nvSpPr>
          <p:cNvPr id="3" name="Text 1"/>
          <p:cNvSpPr/>
          <p:nvPr/>
        </p:nvSpPr>
        <p:spPr>
          <a:xfrm>
            <a:off x="793790" y="258818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Giao thức tầng ứng dụng hoạt động như "ngôn ngữ chung" giúp các ứng dụng trên các thiết bị khác nhau có thể hiểu nhau. Chúng quy định chi tiết về:</a:t>
            </a:r>
            <a:endParaRPr lang="en-US" sz="1550" dirty="0"/>
          </a:p>
        </p:txBody>
      </p:sp>
      <p:sp>
        <p:nvSpPr>
          <p:cNvPr id="4" name="Shape 2"/>
          <p:cNvSpPr/>
          <p:nvPr/>
        </p:nvSpPr>
        <p:spPr>
          <a:xfrm>
            <a:off x="793790" y="3446502"/>
            <a:ext cx="6422231" cy="1506736"/>
          </a:xfrm>
          <a:prstGeom prst="roundRect">
            <a:avLst>
              <a:gd name="adj" fmla="val 5532"/>
            </a:avLst>
          </a:prstGeom>
          <a:solidFill>
            <a:srgbClr val="FFFFFF"/>
          </a:solidFill>
          <a:ln w="22860">
            <a:solidFill>
              <a:srgbClr val="BAC7DD"/>
            </a:solidFill>
            <a:prstDash val="solid"/>
          </a:ln>
        </p:spPr>
      </p:sp>
      <p:sp>
        <p:nvSpPr>
          <p:cNvPr id="5" name="Text 3"/>
          <p:cNvSpPr/>
          <p:nvPr/>
        </p:nvSpPr>
        <p:spPr>
          <a:xfrm>
            <a:off x="1015008" y="366772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Dạng bản tin</a:t>
            </a:r>
            <a:endParaRPr lang="en-US" sz="1950" dirty="0"/>
          </a:p>
        </p:txBody>
      </p:sp>
      <p:sp>
        <p:nvSpPr>
          <p:cNvPr id="6" name="Text 4"/>
          <p:cNvSpPr/>
          <p:nvPr/>
        </p:nvSpPr>
        <p:spPr>
          <a:xfrm>
            <a:off x="1015008" y="4096941"/>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Xác định loại thông điệp: request (yêu cầu) hay response (phản hồi), cũng như mục đích của từng loại.</a:t>
            </a:r>
            <a:endParaRPr lang="en-US" sz="1550" dirty="0"/>
          </a:p>
        </p:txBody>
      </p:sp>
      <p:sp>
        <p:nvSpPr>
          <p:cNvPr id="7" name="Shape 5"/>
          <p:cNvSpPr/>
          <p:nvPr/>
        </p:nvSpPr>
        <p:spPr>
          <a:xfrm>
            <a:off x="7414379" y="3446502"/>
            <a:ext cx="6422231" cy="1506736"/>
          </a:xfrm>
          <a:prstGeom prst="roundRect">
            <a:avLst>
              <a:gd name="adj" fmla="val 5532"/>
            </a:avLst>
          </a:prstGeom>
          <a:solidFill>
            <a:srgbClr val="FFFFFF"/>
          </a:solidFill>
          <a:ln w="22860">
            <a:solidFill>
              <a:srgbClr val="BAC7DD"/>
            </a:solidFill>
            <a:prstDash val="solid"/>
          </a:ln>
        </p:spPr>
      </p:sp>
      <p:sp>
        <p:nvSpPr>
          <p:cNvPr id="8" name="Text 6"/>
          <p:cNvSpPr/>
          <p:nvPr/>
        </p:nvSpPr>
        <p:spPr>
          <a:xfrm>
            <a:off x="7635597" y="366772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Cú pháp bản tin</a:t>
            </a:r>
            <a:endParaRPr lang="en-US" sz="1950" dirty="0"/>
          </a:p>
        </p:txBody>
      </p:sp>
      <p:sp>
        <p:nvSpPr>
          <p:cNvPr id="9" name="Text 7"/>
          <p:cNvSpPr/>
          <p:nvPr/>
        </p:nvSpPr>
        <p:spPr>
          <a:xfrm>
            <a:off x="7635597" y="4096941"/>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Quy định cấu trúc, thứ tự các trường dữ liệu, cách phân tách và định dạng thông tin trong bản tin.</a:t>
            </a:r>
            <a:endParaRPr lang="en-US" sz="1550" dirty="0"/>
          </a:p>
        </p:txBody>
      </p:sp>
      <p:sp>
        <p:nvSpPr>
          <p:cNvPr id="10" name="Shape 8"/>
          <p:cNvSpPr/>
          <p:nvPr/>
        </p:nvSpPr>
        <p:spPr>
          <a:xfrm>
            <a:off x="793790" y="5151596"/>
            <a:ext cx="6422231" cy="1506736"/>
          </a:xfrm>
          <a:prstGeom prst="roundRect">
            <a:avLst>
              <a:gd name="adj" fmla="val 5532"/>
            </a:avLst>
          </a:prstGeom>
          <a:solidFill>
            <a:srgbClr val="FFFFFF"/>
          </a:solidFill>
          <a:ln w="22860">
            <a:solidFill>
              <a:srgbClr val="BAC7DD"/>
            </a:solidFill>
            <a:prstDash val="solid"/>
          </a:ln>
        </p:spPr>
      </p:sp>
      <p:sp>
        <p:nvSpPr>
          <p:cNvPr id="11" name="Text 9"/>
          <p:cNvSpPr/>
          <p:nvPr/>
        </p:nvSpPr>
        <p:spPr>
          <a:xfrm>
            <a:off x="1015008" y="537281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Ý nghĩa các trường</a:t>
            </a:r>
            <a:endParaRPr lang="en-US" sz="1950" dirty="0"/>
          </a:p>
        </p:txBody>
      </p:sp>
      <p:sp>
        <p:nvSpPr>
          <p:cNvPr id="12" name="Text 10"/>
          <p:cNvSpPr/>
          <p:nvPr/>
        </p:nvSpPr>
        <p:spPr>
          <a:xfrm>
            <a:off x="1015008" y="5802035"/>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Giải thích ý nghĩa của từng thành phần trong bản tin, đảm bảo cả hai bên đều hiểu đúng thông tin.</a:t>
            </a:r>
            <a:endParaRPr lang="en-US" sz="1550" dirty="0"/>
          </a:p>
        </p:txBody>
      </p:sp>
      <p:sp>
        <p:nvSpPr>
          <p:cNvPr id="13" name="Shape 11"/>
          <p:cNvSpPr/>
          <p:nvPr/>
        </p:nvSpPr>
        <p:spPr>
          <a:xfrm>
            <a:off x="7414379" y="5151596"/>
            <a:ext cx="6422231" cy="1506736"/>
          </a:xfrm>
          <a:prstGeom prst="roundRect">
            <a:avLst>
              <a:gd name="adj" fmla="val 5532"/>
            </a:avLst>
          </a:prstGeom>
          <a:solidFill>
            <a:srgbClr val="FFFFFF"/>
          </a:solidFill>
          <a:ln w="22860">
            <a:solidFill>
              <a:srgbClr val="BAC7DD"/>
            </a:solidFill>
            <a:prstDash val="solid"/>
          </a:ln>
        </p:spPr>
      </p:sp>
      <p:sp>
        <p:nvSpPr>
          <p:cNvPr id="14" name="Text 12"/>
          <p:cNvSpPr/>
          <p:nvPr/>
        </p:nvSpPr>
        <p:spPr>
          <a:xfrm>
            <a:off x="7635597" y="537281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Quy tắc tương tác</a:t>
            </a:r>
            <a:endParaRPr lang="en-US" sz="1950" dirty="0"/>
          </a:p>
        </p:txBody>
      </p:sp>
      <p:sp>
        <p:nvSpPr>
          <p:cNvPr id="15" name="Text 13"/>
          <p:cNvSpPr/>
          <p:nvPr/>
        </p:nvSpPr>
        <p:spPr>
          <a:xfrm>
            <a:off x="7635597" y="5802035"/>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Xác định trình tự gửi, nhận và phản hồi bản tin, xử lý lỗi và các tình huống đặc biệt.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08027" y="280511"/>
            <a:ext cx="2550438" cy="318730"/>
          </a:xfrm>
          <a:prstGeom prst="rect">
            <a:avLst/>
          </a:prstGeom>
          <a:noFill/>
          <a:ln/>
        </p:spPr>
        <p:txBody>
          <a:bodyPr wrap="none" lIns="0" tIns="0" rIns="0" bIns="0" rtlCol="0" anchor="t"/>
          <a:lstStyle/>
          <a:p>
            <a:pPr algn="l" indent="0" marL="0">
              <a:lnSpc>
                <a:spcPts val="2500"/>
              </a:lnSpc>
              <a:buNone/>
            </a:pPr>
            <a:r>
              <a:rPr lang="en-US" sz="2000" b="1" dirty="0">
                <a:solidFill>
                  <a:srgbClr val="000066"/>
                </a:solidFill>
                <a:latin typeface="Inter Bold" pitchFamily="34" charset="0"/>
                <a:ea typeface="Inter Bold" pitchFamily="34" charset="-122"/>
                <a:cs typeface="Inter Bold" pitchFamily="34" charset="-120"/>
              </a:rPr>
              <a:t>Ví dụ Minh họa</a:t>
            </a:r>
            <a:endParaRPr lang="en-US" sz="2000" dirty="0"/>
          </a:p>
        </p:txBody>
      </p:sp>
      <p:sp>
        <p:nvSpPr>
          <p:cNvPr id="3" name="Text 1"/>
          <p:cNvSpPr/>
          <p:nvPr/>
        </p:nvSpPr>
        <p:spPr>
          <a:xfrm>
            <a:off x="408027" y="854154"/>
            <a:ext cx="1530191" cy="191214"/>
          </a:xfrm>
          <a:prstGeom prst="rect">
            <a:avLst/>
          </a:prstGeom>
          <a:noFill/>
          <a:ln/>
        </p:spPr>
        <p:txBody>
          <a:bodyPr wrap="none" lIns="0" tIns="0" rIns="0" bIns="0" rtlCol="0" anchor="t"/>
          <a:lstStyle/>
          <a:p>
            <a:pPr algn="l" indent="0" marL="0">
              <a:lnSpc>
                <a:spcPts val="1500"/>
              </a:lnSpc>
              <a:buNone/>
            </a:pPr>
            <a:r>
              <a:rPr lang="en-US" sz="1200" b="1" dirty="0">
                <a:solidFill>
                  <a:srgbClr val="000066"/>
                </a:solidFill>
                <a:latin typeface="Inter Bold" pitchFamily="34" charset="0"/>
                <a:ea typeface="Inter Bold" pitchFamily="34" charset="-122"/>
                <a:cs typeface="Inter Bold" pitchFamily="34" charset="-120"/>
              </a:rPr>
              <a:t>Ứng dụng Web</a:t>
            </a:r>
            <a:endParaRPr lang="en-US" sz="1200" dirty="0"/>
          </a:p>
        </p:txBody>
      </p:sp>
      <p:sp>
        <p:nvSpPr>
          <p:cNvPr id="4" name="Text 2"/>
          <p:cNvSpPr/>
          <p:nvPr/>
        </p:nvSpPr>
        <p:spPr>
          <a:xfrm>
            <a:off x="408027" y="1147286"/>
            <a:ext cx="8189000" cy="163235"/>
          </a:xfrm>
          <a:prstGeom prst="rect">
            <a:avLst/>
          </a:prstGeom>
          <a:noFill/>
          <a:ln/>
        </p:spPr>
        <p:txBody>
          <a:bodyPr wrap="none" lIns="0" tIns="0" rIns="0" bIns="0" rtlCol="0" anchor="t"/>
          <a:lstStyle/>
          <a:p>
            <a:pPr algn="l" indent="0" marL="0">
              <a:lnSpc>
                <a:spcPts val="1250"/>
              </a:lnSpc>
              <a:buNone/>
            </a:pPr>
            <a:r>
              <a:rPr lang="en-US" sz="800" b="1" dirty="0">
                <a:solidFill>
                  <a:srgbClr val="000066"/>
                </a:solidFill>
                <a:latin typeface="Inter" pitchFamily="34" charset="0"/>
                <a:ea typeface="Inter" pitchFamily="34" charset="-122"/>
                <a:cs typeface="Inter" pitchFamily="34" charset="-120"/>
              </a:rPr>
              <a:t>Thành phần:</a:t>
            </a:r>
            <a:endParaRPr lang="en-US" sz="800" dirty="0"/>
          </a:p>
        </p:txBody>
      </p:sp>
      <p:sp>
        <p:nvSpPr>
          <p:cNvPr id="5" name="Text 3"/>
          <p:cNvSpPr/>
          <p:nvPr/>
        </p:nvSpPr>
        <p:spPr>
          <a:xfrm>
            <a:off x="408027" y="1402318"/>
            <a:ext cx="8189000" cy="163235"/>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000066"/>
                </a:solidFill>
                <a:latin typeface="Inter" pitchFamily="34" charset="0"/>
                <a:ea typeface="Inter" pitchFamily="34" charset="-122"/>
                <a:cs typeface="Inter" pitchFamily="34" charset="-120"/>
              </a:rPr>
              <a:t>HTML</a:t>
            </a:r>
            <a:pPr algn="l" indent="0" marL="0">
              <a:lnSpc>
                <a:spcPts val="1250"/>
              </a:lnSpc>
              <a:buNone/>
            </a:pPr>
            <a:r>
              <a:rPr lang="en-US" sz="800" dirty="0">
                <a:solidFill>
                  <a:srgbClr val="000066"/>
                </a:solidFill>
                <a:latin typeface="Inter" pitchFamily="34" charset="0"/>
                <a:ea typeface="Inter" pitchFamily="34" charset="-122"/>
                <a:cs typeface="Inter" pitchFamily="34" charset="-120"/>
              </a:rPr>
              <a:t> - Định dạng nội dung trang web</a:t>
            </a:r>
            <a:endParaRPr lang="en-US" sz="800" dirty="0"/>
          </a:p>
        </p:txBody>
      </p:sp>
      <p:sp>
        <p:nvSpPr>
          <p:cNvPr id="6" name="Text 4"/>
          <p:cNvSpPr/>
          <p:nvPr/>
        </p:nvSpPr>
        <p:spPr>
          <a:xfrm>
            <a:off x="408027" y="1601153"/>
            <a:ext cx="8189000" cy="163235"/>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000066"/>
                </a:solidFill>
                <a:latin typeface="Inter" pitchFamily="34" charset="0"/>
                <a:ea typeface="Inter" pitchFamily="34" charset="-122"/>
                <a:cs typeface="Inter" pitchFamily="34" charset="-120"/>
              </a:rPr>
              <a:t>Browser</a:t>
            </a:r>
            <a:pPr algn="l" indent="0" marL="0">
              <a:lnSpc>
                <a:spcPts val="1250"/>
              </a:lnSpc>
              <a:buNone/>
            </a:pPr>
            <a:r>
              <a:rPr lang="en-US" sz="800" dirty="0">
                <a:solidFill>
                  <a:srgbClr val="000066"/>
                </a:solidFill>
                <a:latin typeface="Inter" pitchFamily="34" charset="0"/>
                <a:ea typeface="Inter" pitchFamily="34" charset="-122"/>
                <a:cs typeface="Inter" pitchFamily="34" charset="-120"/>
              </a:rPr>
              <a:t> - Phần mềm client (Chrome, Firefox)</a:t>
            </a:r>
            <a:endParaRPr lang="en-US" sz="800" dirty="0"/>
          </a:p>
        </p:txBody>
      </p:sp>
      <p:sp>
        <p:nvSpPr>
          <p:cNvPr id="7" name="Text 5"/>
          <p:cNvSpPr/>
          <p:nvPr/>
        </p:nvSpPr>
        <p:spPr>
          <a:xfrm>
            <a:off x="408027" y="1799987"/>
            <a:ext cx="8189000" cy="163235"/>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000066"/>
                </a:solidFill>
                <a:latin typeface="Inter" pitchFamily="34" charset="0"/>
                <a:ea typeface="Inter" pitchFamily="34" charset="-122"/>
                <a:cs typeface="Inter" pitchFamily="34" charset="-120"/>
              </a:rPr>
              <a:t>Web Server</a:t>
            </a:r>
            <a:pPr algn="l" indent="0" marL="0">
              <a:lnSpc>
                <a:spcPts val="1250"/>
              </a:lnSpc>
              <a:buNone/>
            </a:pPr>
            <a:r>
              <a:rPr lang="en-US" sz="800" dirty="0">
                <a:solidFill>
                  <a:srgbClr val="000066"/>
                </a:solidFill>
                <a:latin typeface="Inter" pitchFamily="34" charset="0"/>
                <a:ea typeface="Inter" pitchFamily="34" charset="-122"/>
                <a:cs typeface="Inter" pitchFamily="34" charset="-120"/>
              </a:rPr>
              <a:t> - Phần mềm server (Apache, Nginx)</a:t>
            </a:r>
            <a:endParaRPr lang="en-US" sz="800" dirty="0"/>
          </a:p>
        </p:txBody>
      </p:sp>
      <p:sp>
        <p:nvSpPr>
          <p:cNvPr id="8" name="Text 6"/>
          <p:cNvSpPr/>
          <p:nvPr/>
        </p:nvSpPr>
        <p:spPr>
          <a:xfrm>
            <a:off x="408027" y="1998821"/>
            <a:ext cx="8189000" cy="163235"/>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000066"/>
                </a:solidFill>
                <a:latin typeface="Inter" pitchFamily="34" charset="0"/>
                <a:ea typeface="Inter" pitchFamily="34" charset="-122"/>
                <a:cs typeface="Inter" pitchFamily="34" charset="-120"/>
              </a:rPr>
              <a:t>HTTP</a:t>
            </a:r>
            <a:pPr algn="l" indent="0" marL="0">
              <a:lnSpc>
                <a:spcPts val="1250"/>
              </a:lnSpc>
              <a:buNone/>
            </a:pPr>
            <a:r>
              <a:rPr lang="en-US" sz="800" dirty="0">
                <a:solidFill>
                  <a:srgbClr val="000066"/>
                </a:solidFill>
                <a:latin typeface="Inter" pitchFamily="34" charset="0"/>
                <a:ea typeface="Inter" pitchFamily="34" charset="-122"/>
                <a:cs typeface="Inter" pitchFamily="34" charset="-120"/>
              </a:rPr>
              <a:t> - Giao thức truyền tải</a:t>
            </a:r>
            <a:endParaRPr lang="en-US" sz="800" dirty="0"/>
          </a:p>
        </p:txBody>
      </p:sp>
      <p:sp>
        <p:nvSpPr>
          <p:cNvPr id="9" name="Shape 7"/>
          <p:cNvSpPr/>
          <p:nvPr/>
        </p:nvSpPr>
        <p:spPr>
          <a:xfrm>
            <a:off x="408027" y="2327697"/>
            <a:ext cx="8189000" cy="20360"/>
          </a:xfrm>
          <a:prstGeom prst="rect">
            <a:avLst/>
          </a:prstGeom>
          <a:solidFill>
            <a:srgbClr val="000066">
              <a:alpha val="50000"/>
            </a:srgbClr>
          </a:solidFill>
          <a:ln/>
        </p:spPr>
      </p:sp>
      <p:sp>
        <p:nvSpPr>
          <p:cNvPr id="10" name="Text 8"/>
          <p:cNvSpPr/>
          <p:nvPr/>
        </p:nvSpPr>
        <p:spPr>
          <a:xfrm>
            <a:off x="408027" y="2462689"/>
            <a:ext cx="1530191" cy="191214"/>
          </a:xfrm>
          <a:prstGeom prst="rect">
            <a:avLst/>
          </a:prstGeom>
          <a:noFill/>
          <a:ln/>
        </p:spPr>
        <p:txBody>
          <a:bodyPr wrap="none" lIns="0" tIns="0" rIns="0" bIns="0" rtlCol="0" anchor="t"/>
          <a:lstStyle/>
          <a:p>
            <a:pPr algn="l" indent="0" marL="0">
              <a:lnSpc>
                <a:spcPts val="1500"/>
              </a:lnSpc>
              <a:buNone/>
            </a:pPr>
            <a:r>
              <a:rPr lang="en-US" sz="1200" b="1" dirty="0">
                <a:solidFill>
                  <a:srgbClr val="000066"/>
                </a:solidFill>
                <a:latin typeface="Inter Bold" pitchFamily="34" charset="0"/>
                <a:ea typeface="Inter Bold" pitchFamily="34" charset="-122"/>
                <a:cs typeface="Inter Bold" pitchFamily="34" charset="-120"/>
              </a:rPr>
              <a:t>Ứng dụng Email</a:t>
            </a:r>
            <a:endParaRPr lang="en-US" sz="1200" dirty="0"/>
          </a:p>
        </p:txBody>
      </p:sp>
      <p:sp>
        <p:nvSpPr>
          <p:cNvPr id="11" name="Text 9"/>
          <p:cNvSpPr/>
          <p:nvPr/>
        </p:nvSpPr>
        <p:spPr>
          <a:xfrm>
            <a:off x="408027" y="2755821"/>
            <a:ext cx="8189000" cy="163235"/>
          </a:xfrm>
          <a:prstGeom prst="rect">
            <a:avLst/>
          </a:prstGeom>
          <a:noFill/>
          <a:ln/>
        </p:spPr>
        <p:txBody>
          <a:bodyPr wrap="none" lIns="0" tIns="0" rIns="0" bIns="0" rtlCol="0" anchor="t"/>
          <a:lstStyle/>
          <a:p>
            <a:pPr algn="l" indent="0" marL="0">
              <a:lnSpc>
                <a:spcPts val="1250"/>
              </a:lnSpc>
              <a:buNone/>
            </a:pPr>
            <a:r>
              <a:rPr lang="en-US" sz="800" b="1" dirty="0">
                <a:solidFill>
                  <a:srgbClr val="000066"/>
                </a:solidFill>
                <a:latin typeface="Inter" pitchFamily="34" charset="0"/>
                <a:ea typeface="Inter" pitchFamily="34" charset="-122"/>
                <a:cs typeface="Inter" pitchFamily="34" charset="-120"/>
              </a:rPr>
              <a:t>Thành phần:</a:t>
            </a:r>
            <a:endParaRPr lang="en-US" sz="800" dirty="0"/>
          </a:p>
        </p:txBody>
      </p:sp>
      <p:sp>
        <p:nvSpPr>
          <p:cNvPr id="12" name="Text 10"/>
          <p:cNvSpPr/>
          <p:nvPr/>
        </p:nvSpPr>
        <p:spPr>
          <a:xfrm>
            <a:off x="408027" y="3010853"/>
            <a:ext cx="8189000" cy="163235"/>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000066"/>
                </a:solidFill>
                <a:latin typeface="Inter" pitchFamily="34" charset="0"/>
                <a:ea typeface="Inter" pitchFamily="34" charset="-122"/>
                <a:cs typeface="Inter" pitchFamily="34" charset="-120"/>
              </a:rPr>
              <a:t>Mail Client</a:t>
            </a:r>
            <a:pPr algn="l" indent="0" marL="0">
              <a:lnSpc>
                <a:spcPts val="1250"/>
              </a:lnSpc>
              <a:buNone/>
            </a:pPr>
            <a:r>
              <a:rPr lang="en-US" sz="800" dirty="0">
                <a:solidFill>
                  <a:srgbClr val="000066"/>
                </a:solidFill>
                <a:latin typeface="Inter" pitchFamily="34" charset="0"/>
                <a:ea typeface="Inter" pitchFamily="34" charset="-122"/>
                <a:cs typeface="Inter" pitchFamily="34" charset="-120"/>
              </a:rPr>
              <a:t> - Outlook, Thunderbird, Gmail</a:t>
            </a:r>
            <a:endParaRPr lang="en-US" sz="800" dirty="0"/>
          </a:p>
        </p:txBody>
      </p:sp>
      <p:sp>
        <p:nvSpPr>
          <p:cNvPr id="13" name="Text 11"/>
          <p:cNvSpPr/>
          <p:nvPr/>
        </p:nvSpPr>
        <p:spPr>
          <a:xfrm>
            <a:off x="408027" y="3209687"/>
            <a:ext cx="8189000" cy="163235"/>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000066"/>
                </a:solidFill>
                <a:latin typeface="Inter" pitchFamily="34" charset="0"/>
                <a:ea typeface="Inter" pitchFamily="34" charset="-122"/>
                <a:cs typeface="Inter" pitchFamily="34" charset="-120"/>
              </a:rPr>
              <a:t>Mail Server</a:t>
            </a:r>
            <a:pPr algn="l" indent="0" marL="0">
              <a:lnSpc>
                <a:spcPts val="1250"/>
              </a:lnSpc>
              <a:buNone/>
            </a:pPr>
            <a:r>
              <a:rPr lang="en-US" sz="800" dirty="0">
                <a:solidFill>
                  <a:srgbClr val="000066"/>
                </a:solidFill>
                <a:latin typeface="Inter" pitchFamily="34" charset="0"/>
                <a:ea typeface="Inter" pitchFamily="34" charset="-122"/>
                <a:cs typeface="Inter" pitchFamily="34" charset="-120"/>
              </a:rPr>
              <a:t> - Máy chủ thư điện tử</a:t>
            </a:r>
            <a:endParaRPr lang="en-US" sz="800" dirty="0"/>
          </a:p>
        </p:txBody>
      </p:sp>
      <p:sp>
        <p:nvSpPr>
          <p:cNvPr id="14" name="Text 12"/>
          <p:cNvSpPr/>
          <p:nvPr/>
        </p:nvSpPr>
        <p:spPr>
          <a:xfrm>
            <a:off x="408027" y="3408521"/>
            <a:ext cx="8189000" cy="163235"/>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000066"/>
                </a:solidFill>
                <a:latin typeface="Inter" pitchFamily="34" charset="0"/>
                <a:ea typeface="Inter" pitchFamily="34" charset="-122"/>
                <a:cs typeface="Inter" pitchFamily="34" charset="-120"/>
              </a:rPr>
              <a:t>SMTP/POP3/IMAP</a:t>
            </a:r>
            <a:pPr algn="l" indent="0" marL="0">
              <a:lnSpc>
                <a:spcPts val="1250"/>
              </a:lnSpc>
              <a:buNone/>
            </a:pPr>
            <a:r>
              <a:rPr lang="en-US" sz="800" dirty="0">
                <a:solidFill>
                  <a:srgbClr val="000066"/>
                </a:solidFill>
                <a:latin typeface="Inter" pitchFamily="34" charset="0"/>
                <a:ea typeface="Inter" pitchFamily="34" charset="-122"/>
                <a:cs typeface="Inter" pitchFamily="34" charset="-120"/>
              </a:rPr>
              <a:t> - Giao thức gửi và nhận thư</a:t>
            </a:r>
            <a:endParaRPr lang="en-US" sz="800" dirty="0"/>
          </a:p>
        </p:txBody>
      </p:sp>
      <p:sp>
        <p:nvSpPr>
          <p:cNvPr id="15" name="Text 13"/>
          <p:cNvSpPr/>
          <p:nvPr/>
        </p:nvSpPr>
        <p:spPr>
          <a:xfrm>
            <a:off x="408027" y="3607356"/>
            <a:ext cx="8189000" cy="163235"/>
          </a:xfrm>
          <a:prstGeom prst="rect">
            <a:avLst/>
          </a:prstGeom>
          <a:noFill/>
          <a:ln/>
        </p:spPr>
        <p:txBody>
          <a:bodyPr wrap="none" lIns="0" tIns="0" rIns="0" bIns="0" rtlCol="0" anchor="t"/>
          <a:lstStyle/>
          <a:p>
            <a:pPr algn="l" marL="342900" indent="-342900">
              <a:lnSpc>
                <a:spcPts val="1250"/>
              </a:lnSpc>
              <a:buSzPct val="100000"/>
              <a:buChar char="•"/>
            </a:pPr>
            <a:r>
              <a:rPr lang="en-US" sz="800" b="1" dirty="0">
                <a:solidFill>
                  <a:srgbClr val="000066"/>
                </a:solidFill>
                <a:latin typeface="Inter" pitchFamily="34" charset="0"/>
                <a:ea typeface="Inter" pitchFamily="34" charset="-122"/>
                <a:cs typeface="Inter" pitchFamily="34" charset="-120"/>
              </a:rPr>
              <a:t>MIME</a:t>
            </a:r>
            <a:pPr algn="l" indent="0" marL="0">
              <a:lnSpc>
                <a:spcPts val="1250"/>
              </a:lnSpc>
              <a:buNone/>
            </a:pPr>
            <a:r>
              <a:rPr lang="en-US" sz="800" dirty="0">
                <a:solidFill>
                  <a:srgbClr val="000066"/>
                </a:solidFill>
                <a:latin typeface="Inter" pitchFamily="34" charset="0"/>
                <a:ea typeface="Inter" pitchFamily="34" charset="-122"/>
                <a:cs typeface="Inter" pitchFamily="34" charset="-120"/>
              </a:rPr>
              <a:t> - Hỗ trợ đa phương tiện</a:t>
            </a:r>
            <a:endParaRPr lang="en-US" sz="800" dirty="0"/>
          </a:p>
        </p:txBody>
      </p:sp>
      <p:pic>
        <p:nvPicPr>
          <p:cNvPr id="16" name="Image 0" descr="preencoded.png">    </p:cNvPr>
          <p:cNvPicPr>
            <a:picLocks noChangeAspect="1"/>
          </p:cNvPicPr>
          <p:nvPr/>
        </p:nvPicPr>
        <p:blipFill>
          <a:blip r:embed="rId1"/>
          <a:stretch>
            <a:fillRect/>
          </a:stretch>
        </p:blipFill>
        <p:spPr>
          <a:xfrm>
            <a:off x="8853488" y="866894"/>
            <a:ext cx="5376386" cy="5376386"/>
          </a:xfrm>
          <a:prstGeom prst="rect">
            <a:avLst/>
          </a:prstGeom>
        </p:spPr>
      </p:pic>
      <p:pic>
        <p:nvPicPr>
          <p:cNvPr id="17" name="Image 1" descr="preencoded.png">    </p:cNvPr>
          <p:cNvPicPr>
            <a:picLocks noChangeAspect="1"/>
          </p:cNvPicPr>
          <p:nvPr/>
        </p:nvPicPr>
        <p:blipFill>
          <a:blip r:embed="rId2"/>
          <a:stretch>
            <a:fillRect/>
          </a:stretch>
        </p:blipFill>
        <p:spPr>
          <a:xfrm>
            <a:off x="8853488" y="6357938"/>
            <a:ext cx="5376386" cy="53763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89566"/>
            <a:ext cx="5324832"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Mô hình Client-Server</a:t>
            </a:r>
            <a:endParaRPr lang="en-US" sz="3900" dirty="0"/>
          </a:p>
        </p:txBody>
      </p:sp>
      <p:sp>
        <p:nvSpPr>
          <p:cNvPr id="3" name="Text 1"/>
          <p:cNvSpPr/>
          <p:nvPr/>
        </p:nvSpPr>
        <p:spPr>
          <a:xfrm>
            <a:off x="793790" y="2405658"/>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66"/>
                </a:solidFill>
                <a:latin typeface="Inter Bold" pitchFamily="34" charset="0"/>
                <a:ea typeface="Inter Bold" pitchFamily="34" charset="-122"/>
                <a:cs typeface="Inter Bold" pitchFamily="34" charset="-120"/>
              </a:rPr>
              <a:t>Máy chủ (Server)</a:t>
            </a:r>
            <a:endParaRPr lang="en-US" sz="2300" dirty="0"/>
          </a:p>
        </p:txBody>
      </p:sp>
      <p:sp>
        <p:nvSpPr>
          <p:cNvPr id="4" name="Text 2"/>
          <p:cNvSpPr/>
          <p:nvPr/>
        </p:nvSpPr>
        <p:spPr>
          <a:xfrm>
            <a:off x="793790" y="2976086"/>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Đóng vai trò cung cấp dịch vụ, luôn sẵn sàng lắng nghe và xử lý yêu cầu. Server thường có:</a:t>
            </a:r>
            <a:endParaRPr lang="en-US" sz="1550" dirty="0"/>
          </a:p>
        </p:txBody>
      </p:sp>
      <p:sp>
        <p:nvSpPr>
          <p:cNvPr id="5" name="Text 3"/>
          <p:cNvSpPr/>
          <p:nvPr/>
        </p:nvSpPr>
        <p:spPr>
          <a:xfrm>
            <a:off x="793790" y="378975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Địa chỉ IP cố định, dễ truy cập</a:t>
            </a:r>
            <a:endParaRPr lang="en-US" sz="1550" dirty="0"/>
          </a:p>
        </p:txBody>
      </p:sp>
      <p:sp>
        <p:nvSpPr>
          <p:cNvPr id="6" name="Text 4"/>
          <p:cNvSpPr/>
          <p:nvPr/>
        </p:nvSpPr>
        <p:spPr>
          <a:xfrm>
            <a:off x="793790" y="417671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Cấu hình mạnh, hoạt động 24/7</a:t>
            </a:r>
            <a:endParaRPr lang="en-US" sz="1550" dirty="0"/>
          </a:p>
        </p:txBody>
      </p:sp>
      <p:sp>
        <p:nvSpPr>
          <p:cNvPr id="7" name="Text 5"/>
          <p:cNvSpPr/>
          <p:nvPr/>
        </p:nvSpPr>
        <p:spPr>
          <a:xfrm>
            <a:off x="793790" y="456366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Cung cấp tài nguyên, dữ liệu</a:t>
            </a:r>
            <a:endParaRPr lang="en-US" sz="1550" dirty="0"/>
          </a:p>
        </p:txBody>
      </p:sp>
      <p:sp>
        <p:nvSpPr>
          <p:cNvPr id="8" name="Text 6"/>
          <p:cNvSpPr/>
          <p:nvPr/>
        </p:nvSpPr>
        <p:spPr>
          <a:xfrm>
            <a:off x="793790" y="5059799"/>
            <a:ext cx="6279356" cy="317540"/>
          </a:xfrm>
          <a:prstGeom prst="rect">
            <a:avLst/>
          </a:prstGeom>
          <a:noFill/>
          <a:ln/>
        </p:spPr>
        <p:txBody>
          <a:bodyPr wrap="none" lIns="0" tIns="0" rIns="0" bIns="0" rtlCol="0" anchor="t"/>
          <a:lstStyle/>
          <a:p>
            <a:pPr algn="l" indent="0" marL="0">
              <a:lnSpc>
                <a:spcPts val="2500"/>
              </a:lnSpc>
              <a:buNone/>
            </a:pPr>
            <a:r>
              <a:rPr lang="en-US" sz="1550" i="1" dirty="0">
                <a:solidFill>
                  <a:srgbClr val="000066"/>
                </a:solidFill>
                <a:latin typeface="Inter" pitchFamily="34" charset="0"/>
                <a:ea typeface="Inter" pitchFamily="34" charset="-122"/>
                <a:cs typeface="Inter" pitchFamily="34" charset="-120"/>
              </a:rPr>
              <a:t>Ví dụ: Web server, Mail server, FTP server</a:t>
            </a:r>
            <a:endParaRPr lang="en-US" sz="1550" dirty="0"/>
          </a:p>
        </p:txBody>
      </p:sp>
      <p:sp>
        <p:nvSpPr>
          <p:cNvPr id="9" name="Text 7"/>
          <p:cNvSpPr/>
          <p:nvPr/>
        </p:nvSpPr>
        <p:spPr>
          <a:xfrm>
            <a:off x="7564874" y="2405658"/>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66"/>
                </a:solidFill>
                <a:latin typeface="Inter Bold" pitchFamily="34" charset="0"/>
                <a:ea typeface="Inter Bold" pitchFamily="34" charset="-122"/>
                <a:cs typeface="Inter Bold" pitchFamily="34" charset="-120"/>
              </a:rPr>
              <a:t>Máy khách (Client)</a:t>
            </a:r>
            <a:endParaRPr lang="en-US" sz="2300" dirty="0"/>
          </a:p>
        </p:txBody>
      </p:sp>
      <p:sp>
        <p:nvSpPr>
          <p:cNvPr id="10" name="Text 8"/>
          <p:cNvSpPr/>
          <p:nvPr/>
        </p:nvSpPr>
        <p:spPr>
          <a:xfrm>
            <a:off x="7564874" y="2976086"/>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Là thiết bị của người dùng, chủ động gửi yêu cầu đến server và nhận kết quả. Client thường:</a:t>
            </a:r>
            <a:endParaRPr lang="en-US" sz="1550" dirty="0"/>
          </a:p>
        </p:txBody>
      </p:sp>
      <p:sp>
        <p:nvSpPr>
          <p:cNvPr id="11" name="Text 9"/>
          <p:cNvSpPr/>
          <p:nvPr/>
        </p:nvSpPr>
        <p:spPr>
          <a:xfrm>
            <a:off x="7564874" y="378975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Khởi tạo kết nối khi cần</a:t>
            </a:r>
            <a:endParaRPr lang="en-US" sz="1550" dirty="0"/>
          </a:p>
        </p:txBody>
      </p:sp>
      <p:sp>
        <p:nvSpPr>
          <p:cNvPr id="12" name="Text 10"/>
          <p:cNvSpPr/>
          <p:nvPr/>
        </p:nvSpPr>
        <p:spPr>
          <a:xfrm>
            <a:off x="7564874" y="417671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Có địa chỉ IP động</a:t>
            </a:r>
            <a:endParaRPr lang="en-US" sz="1550" dirty="0"/>
          </a:p>
        </p:txBody>
      </p:sp>
      <p:sp>
        <p:nvSpPr>
          <p:cNvPr id="13" name="Text 11"/>
          <p:cNvSpPr/>
          <p:nvPr/>
        </p:nvSpPr>
        <p:spPr>
          <a:xfrm>
            <a:off x="7564874" y="456366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Không giao tiếp trực tiếp với client khác</a:t>
            </a:r>
            <a:endParaRPr lang="en-US" sz="1550" dirty="0"/>
          </a:p>
        </p:txBody>
      </p:sp>
      <p:sp>
        <p:nvSpPr>
          <p:cNvPr id="14" name="Text 12"/>
          <p:cNvSpPr/>
          <p:nvPr/>
        </p:nvSpPr>
        <p:spPr>
          <a:xfrm>
            <a:off x="7564874" y="5059799"/>
            <a:ext cx="6279356" cy="317540"/>
          </a:xfrm>
          <a:prstGeom prst="rect">
            <a:avLst/>
          </a:prstGeom>
          <a:noFill/>
          <a:ln/>
        </p:spPr>
        <p:txBody>
          <a:bodyPr wrap="none" lIns="0" tIns="0" rIns="0" bIns="0" rtlCol="0" anchor="t"/>
          <a:lstStyle/>
          <a:p>
            <a:pPr algn="l" indent="0" marL="0">
              <a:lnSpc>
                <a:spcPts val="2500"/>
              </a:lnSpc>
              <a:buNone/>
            </a:pPr>
            <a:r>
              <a:rPr lang="en-US" sz="1550" i="1" dirty="0">
                <a:solidFill>
                  <a:srgbClr val="000066"/>
                </a:solidFill>
                <a:latin typeface="Inter" pitchFamily="34" charset="0"/>
                <a:ea typeface="Inter" pitchFamily="34" charset="-122"/>
                <a:cs typeface="Inter" pitchFamily="34" charset="-120"/>
              </a:rPr>
              <a:t>Ví dụ: Trình duyệt web, ứng dụng email</a:t>
            </a:r>
            <a:endParaRPr lang="en-US" sz="1550" dirty="0"/>
          </a:p>
        </p:txBody>
      </p:sp>
      <p:sp>
        <p:nvSpPr>
          <p:cNvPr id="15" name="Shape 13"/>
          <p:cNvSpPr/>
          <p:nvPr/>
        </p:nvSpPr>
        <p:spPr>
          <a:xfrm>
            <a:off x="793790" y="5779175"/>
            <a:ext cx="13042821" cy="1160740"/>
          </a:xfrm>
          <a:prstGeom prst="roundRect">
            <a:avLst>
              <a:gd name="adj" fmla="val 7182"/>
            </a:avLst>
          </a:prstGeom>
          <a:solidFill>
            <a:srgbClr val="BFD2F2"/>
          </a:solidFill>
          <a:ln/>
        </p:spPr>
      </p:sp>
      <p:pic>
        <p:nvPicPr>
          <p:cNvPr id="16" name="Image 0" descr="preencoded.png">    </p:cNvPr>
          <p:cNvPicPr>
            <a:picLocks noChangeAspect="1"/>
          </p:cNvPicPr>
          <p:nvPr/>
        </p:nvPicPr>
        <p:blipFill>
          <a:blip r:embed="rId1"/>
          <a:stretch>
            <a:fillRect/>
          </a:stretch>
        </p:blipFill>
        <p:spPr>
          <a:xfrm>
            <a:off x="992148" y="6082070"/>
            <a:ext cx="248007" cy="198358"/>
          </a:xfrm>
          <a:prstGeom prst="rect">
            <a:avLst/>
          </a:prstGeom>
        </p:spPr>
      </p:pic>
      <p:sp>
        <p:nvSpPr>
          <p:cNvPr id="17" name="Text 14"/>
          <p:cNvSpPr/>
          <p:nvPr/>
        </p:nvSpPr>
        <p:spPr>
          <a:xfrm>
            <a:off x="1438513" y="6027063"/>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Inter" pitchFamily="34" charset="0"/>
                <a:ea typeface="Inter" pitchFamily="34" charset="-122"/>
                <a:cs typeface="Inter" pitchFamily="34" charset="-120"/>
              </a:rPr>
              <a:t>Lưu ý:</a:t>
            </a:r>
            <a:pPr algn="l" indent="0" marL="0">
              <a:lnSpc>
                <a:spcPts val="2500"/>
              </a:lnSpc>
              <a:buNone/>
            </a:pPr>
            <a:r>
              <a:rPr lang="en-US" sz="1550" dirty="0">
                <a:solidFill>
                  <a:srgbClr val="000000"/>
                </a:solidFill>
                <a:latin typeface="Inter" pitchFamily="34" charset="0"/>
                <a:ea typeface="Inter" pitchFamily="34" charset="-122"/>
                <a:cs typeface="Inter" pitchFamily="34" charset="-120"/>
              </a:rPr>
              <a:t> Một máy tính có thể vừa là client vừa là server tùy thuộc vào tình huống. Ví dụ, máy tính của bạn là client khi truy cập web, nhưng có thể là server khi chia sẻ file.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8070" y="514350"/>
            <a:ext cx="6282690" cy="584359"/>
          </a:xfrm>
          <a:prstGeom prst="rect">
            <a:avLst/>
          </a:prstGeom>
          <a:noFill/>
          <a:ln/>
        </p:spPr>
        <p:txBody>
          <a:bodyPr wrap="none" lIns="0" tIns="0" rIns="0" bIns="0" rtlCol="0" anchor="t"/>
          <a:lstStyle/>
          <a:p>
            <a:pPr algn="l" indent="0" marL="0">
              <a:lnSpc>
                <a:spcPts val="4600"/>
              </a:lnSpc>
              <a:buNone/>
            </a:pPr>
            <a:r>
              <a:rPr lang="en-US" sz="3650" b="1" dirty="0">
                <a:solidFill>
                  <a:srgbClr val="000066"/>
                </a:solidFill>
                <a:latin typeface="Inter Bold" pitchFamily="34" charset="0"/>
                <a:ea typeface="Inter Bold" pitchFamily="34" charset="-122"/>
                <a:cs typeface="Inter Bold" pitchFamily="34" charset="-120"/>
              </a:rPr>
              <a:t>Mô hình Peer-to-Peer (P2P)</a:t>
            </a:r>
            <a:endParaRPr lang="en-US" sz="3650" dirty="0"/>
          </a:p>
        </p:txBody>
      </p:sp>
      <p:pic>
        <p:nvPicPr>
          <p:cNvPr id="3" name="Image 0" descr="preencoded.png">    </p:cNvPr>
          <p:cNvPicPr>
            <a:picLocks noChangeAspect="1"/>
          </p:cNvPicPr>
          <p:nvPr/>
        </p:nvPicPr>
        <p:blipFill>
          <a:blip r:embed="rId1"/>
          <a:stretch>
            <a:fillRect/>
          </a:stretch>
        </p:blipFill>
        <p:spPr>
          <a:xfrm>
            <a:off x="748070" y="1589603"/>
            <a:ext cx="6339007" cy="6339007"/>
          </a:xfrm>
          <a:prstGeom prst="rect">
            <a:avLst/>
          </a:prstGeom>
        </p:spPr>
      </p:pic>
      <p:sp>
        <p:nvSpPr>
          <p:cNvPr id="4" name="Text 1"/>
          <p:cNvSpPr/>
          <p:nvPr/>
        </p:nvSpPr>
        <p:spPr>
          <a:xfrm>
            <a:off x="7550944" y="1566148"/>
            <a:ext cx="2805589" cy="350639"/>
          </a:xfrm>
          <a:prstGeom prst="rect">
            <a:avLst/>
          </a:prstGeom>
          <a:noFill/>
          <a:ln/>
        </p:spPr>
        <p:txBody>
          <a:bodyPr wrap="none" lIns="0" tIns="0" rIns="0" bIns="0" rtlCol="0" anchor="t"/>
          <a:lstStyle/>
          <a:p>
            <a:pPr algn="l" indent="0" marL="0">
              <a:lnSpc>
                <a:spcPts val="2750"/>
              </a:lnSpc>
              <a:buNone/>
            </a:pPr>
            <a:r>
              <a:rPr lang="en-US" sz="2200" b="1" dirty="0">
                <a:solidFill>
                  <a:srgbClr val="000066"/>
                </a:solidFill>
                <a:latin typeface="Inter Bold" pitchFamily="34" charset="0"/>
                <a:ea typeface="Inter Bold" pitchFamily="34" charset="-122"/>
                <a:cs typeface="Inter Bold" pitchFamily="34" charset="-120"/>
              </a:rPr>
              <a:t>Đặc điểm P2P</a:t>
            </a:r>
            <a:endParaRPr lang="en-US" sz="2200" dirty="0"/>
          </a:p>
        </p:txBody>
      </p:sp>
      <p:sp>
        <p:nvSpPr>
          <p:cNvPr id="5" name="Text 2"/>
          <p:cNvSpPr/>
          <p:nvPr/>
        </p:nvSpPr>
        <p:spPr>
          <a:xfrm>
            <a:off x="7550944" y="2103715"/>
            <a:ext cx="6339007" cy="897612"/>
          </a:xfrm>
          <a:prstGeom prst="rect">
            <a:avLst/>
          </a:prstGeom>
          <a:noFill/>
          <a:ln/>
        </p:spPr>
        <p:txBody>
          <a:bodyPr wrap="square" lIns="0" tIns="0" rIns="0" bIns="0" rtlCol="0" anchor="t"/>
          <a:lstStyle/>
          <a:p>
            <a:pPr algn="l" indent="0" marL="0">
              <a:lnSpc>
                <a:spcPts val="2350"/>
              </a:lnSpc>
              <a:buNone/>
            </a:pPr>
            <a:r>
              <a:rPr lang="en-US" sz="1450" dirty="0">
                <a:solidFill>
                  <a:srgbClr val="000066"/>
                </a:solidFill>
                <a:latin typeface="Inter" pitchFamily="34" charset="0"/>
                <a:ea typeface="Inter" pitchFamily="34" charset="-122"/>
                <a:cs typeface="Inter" pitchFamily="34" charset="-120"/>
              </a:rPr>
              <a:t>Trong mô hình ngang hàng (P2P), mỗi máy tính trong mạng có thể đồng thời đóng vai trò là </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client</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và </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server</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Không có sự phân biệt rõ ràng giữa người cung cấp và người sử dụng dịch vụ.</a:t>
            </a:r>
            <a:endParaRPr lang="en-US" sz="1450" dirty="0"/>
          </a:p>
        </p:txBody>
      </p:sp>
      <p:sp>
        <p:nvSpPr>
          <p:cNvPr id="6" name="Text 3"/>
          <p:cNvSpPr/>
          <p:nvPr/>
        </p:nvSpPr>
        <p:spPr>
          <a:xfrm>
            <a:off x="7550944" y="3169563"/>
            <a:ext cx="6339007" cy="299204"/>
          </a:xfrm>
          <a:prstGeom prst="rect">
            <a:avLst/>
          </a:prstGeom>
          <a:noFill/>
          <a:ln/>
        </p:spPr>
        <p:txBody>
          <a:bodyPr wrap="none" lIns="0" tIns="0" rIns="0" bIns="0" rtlCol="0" anchor="t"/>
          <a:lstStyle/>
          <a:p>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Ưu điểm:</a:t>
            </a:r>
            <a:endParaRPr lang="en-US" sz="1450" dirty="0"/>
          </a:p>
        </p:txBody>
      </p:sp>
      <p:sp>
        <p:nvSpPr>
          <p:cNvPr id="7" name="Text 4"/>
          <p:cNvSpPr/>
          <p:nvPr/>
        </p:nvSpPr>
        <p:spPr>
          <a:xfrm>
            <a:off x="7550944" y="3637002"/>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000066"/>
                </a:solidFill>
                <a:latin typeface="Inter" pitchFamily="34" charset="0"/>
                <a:ea typeface="Inter" pitchFamily="34" charset="-122"/>
                <a:cs typeface="Inter" pitchFamily="34" charset="-120"/>
              </a:rPr>
              <a:t>Tận dụng tài nguyên của tất cả các máy</a:t>
            </a:r>
            <a:endParaRPr lang="en-US" sz="1450" dirty="0"/>
          </a:p>
        </p:txBody>
      </p:sp>
      <p:sp>
        <p:nvSpPr>
          <p:cNvPr id="8" name="Text 5"/>
          <p:cNvSpPr/>
          <p:nvPr/>
        </p:nvSpPr>
        <p:spPr>
          <a:xfrm>
            <a:off x="7550944" y="4001572"/>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000066"/>
                </a:solidFill>
                <a:latin typeface="Inter" pitchFamily="34" charset="0"/>
                <a:ea typeface="Inter" pitchFamily="34" charset="-122"/>
                <a:cs typeface="Inter" pitchFamily="34" charset="-120"/>
              </a:rPr>
              <a:t>Mở rộng tự nhiên khi có thêm người tham gia</a:t>
            </a:r>
            <a:endParaRPr lang="en-US" sz="1450" dirty="0"/>
          </a:p>
        </p:txBody>
      </p:sp>
      <p:sp>
        <p:nvSpPr>
          <p:cNvPr id="9" name="Text 6"/>
          <p:cNvSpPr/>
          <p:nvPr/>
        </p:nvSpPr>
        <p:spPr>
          <a:xfrm>
            <a:off x="7550944" y="4366141"/>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000066"/>
                </a:solidFill>
                <a:latin typeface="Inter" pitchFamily="34" charset="0"/>
                <a:ea typeface="Inter" pitchFamily="34" charset="-122"/>
                <a:cs typeface="Inter" pitchFamily="34" charset="-120"/>
              </a:rPr>
              <a:t>Không phụ thuộc vào một server trung tâm</a:t>
            </a:r>
            <a:endParaRPr lang="en-US" sz="1450" dirty="0"/>
          </a:p>
        </p:txBody>
      </p:sp>
      <p:sp>
        <p:nvSpPr>
          <p:cNvPr id="10" name="Text 7"/>
          <p:cNvSpPr/>
          <p:nvPr/>
        </p:nvSpPr>
        <p:spPr>
          <a:xfrm>
            <a:off x="7550944" y="4833580"/>
            <a:ext cx="6339007" cy="598408"/>
          </a:xfrm>
          <a:prstGeom prst="rect">
            <a:avLst/>
          </a:prstGeom>
          <a:noFill/>
          <a:ln/>
        </p:spPr>
        <p:txBody>
          <a:bodyPr wrap="square" lIns="0" tIns="0" rIns="0" bIns="0" rtlCol="0" anchor="t"/>
          <a:lstStyle/>
          <a:p>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Ứng dụng phổ biến:</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Chia sẻ file (BitTorrent), truyền file FTP, kết nối từ xa Telnet</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2025-12-19T23:51:17Z</dcterms:created>
  <dcterms:modified xsi:type="dcterms:W3CDTF">2025-12-19T23:51:17Z</dcterms:modified>
</cp:coreProperties>
</file>